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2"/>
    <p:sldMasterId id="2147483674" r:id="rId3"/>
    <p:sldMasterId id="2147483678" r:id="rId4"/>
    <p:sldMasterId id="2147483693" r:id="rId5"/>
  </p:sldMasterIdLst>
  <p:notesMasterIdLst>
    <p:notesMasterId r:id="rId28"/>
  </p:notesMasterIdLst>
  <p:handoutMasterIdLst>
    <p:handoutMasterId r:id="rId29"/>
  </p:handoutMasterIdLst>
  <p:sldIdLst>
    <p:sldId id="290" r:id="rId6"/>
    <p:sldId id="345" r:id="rId7"/>
    <p:sldId id="358" r:id="rId8"/>
    <p:sldId id="349" r:id="rId9"/>
    <p:sldId id="335" r:id="rId10"/>
    <p:sldId id="352" r:id="rId11"/>
    <p:sldId id="353" r:id="rId12"/>
    <p:sldId id="350" r:id="rId13"/>
    <p:sldId id="359" r:id="rId14"/>
    <p:sldId id="355" r:id="rId15"/>
    <p:sldId id="356" r:id="rId16"/>
    <p:sldId id="357" r:id="rId17"/>
    <p:sldId id="368" r:id="rId18"/>
    <p:sldId id="354" r:id="rId19"/>
    <p:sldId id="369" r:id="rId20"/>
    <p:sldId id="365" r:id="rId21"/>
    <p:sldId id="370" r:id="rId22"/>
    <p:sldId id="361" r:id="rId23"/>
    <p:sldId id="362" r:id="rId24"/>
    <p:sldId id="364" r:id="rId25"/>
    <p:sldId id="371" r:id="rId26"/>
    <p:sldId id="367"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FFC60B"/>
    <a:srgbClr val="0078BD"/>
    <a:srgbClr val="3366CC"/>
    <a:srgbClr val="003366"/>
    <a:srgbClr val="9FACAA"/>
    <a:srgbClr val="C89800"/>
    <a:srgbClr val="439CCD"/>
    <a:srgbClr val="F2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77" autoAdjust="0"/>
    <p:restoredTop sz="57195" autoAdjust="0"/>
  </p:normalViewPr>
  <p:slideViewPr>
    <p:cSldViewPr>
      <p:cViewPr varScale="1">
        <p:scale>
          <a:sx n="51" d="100"/>
          <a:sy n="51" d="100"/>
        </p:scale>
        <p:origin x="2837"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24"/>
    </p:cViewPr>
  </p:notesTextViewPr>
  <p:sorterViewPr>
    <p:cViewPr>
      <p:scale>
        <a:sx n="100" d="100"/>
        <a:sy n="100" d="100"/>
      </p:scale>
      <p:origin x="0" y="-4483"/>
    </p:cViewPr>
  </p:sorterViewPr>
  <p:notesViewPr>
    <p:cSldViewPr>
      <p:cViewPr varScale="1">
        <p:scale>
          <a:sx n="66" d="100"/>
          <a:sy n="66" d="100"/>
        </p:scale>
        <p:origin x="2251"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2.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Chart%20in%20Microsoft%20Office%20PowerPoint"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esedwar1\AppData\Local\Microsoft\Windows\Temporary%20Internet%20Files\Content.Outlook\0YSSDDVP\Consumer%20Survey%20Frequencies%20DRAFT%20MK%2010%2010%2015%20(3).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89963095389801"/>
          <c:y val="4.2218599930909498E-2"/>
          <c:w val="0.47157698499631101"/>
          <c:h val="0.80006098158229799"/>
        </c:manualLayout>
      </c:layout>
      <c:pieChart>
        <c:varyColors val="1"/>
        <c:ser>
          <c:idx val="0"/>
          <c:order val="0"/>
          <c:tx>
            <c:strRef>
              <c:f>'[Chart in Microsoft Office PowerPoint]Sheet2'!$B$1</c:f>
              <c:strCache>
                <c:ptCount val="1"/>
                <c:pt idx="0">
                  <c:v>Arizona</c:v>
                </c:pt>
              </c:strCache>
            </c:strRef>
          </c:tx>
          <c:dLbls>
            <c:spPr>
              <a:noFill/>
              <a:ln>
                <a:noFill/>
              </a:ln>
              <a:effectLst/>
            </c:spPr>
            <c:txPr>
              <a:bodyPr/>
              <a:lstStyle/>
              <a:p>
                <a:pPr>
                  <a:defRPr sz="2400" b="1"/>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'[Chart in Microsoft Office PowerPoint]Sheet2'!$A$2:$A$5</c:f>
              <c:strCache>
                <c:ptCount val="4"/>
                <c:pt idx="0">
                  <c:v>Own Home</c:v>
                </c:pt>
                <c:pt idx="1">
                  <c:v>Family Home</c:v>
                </c:pt>
                <c:pt idx="2">
                  <c:v>Foster Care</c:v>
                </c:pt>
                <c:pt idx="3">
                  <c:v>Group Homes</c:v>
                </c:pt>
              </c:strCache>
            </c:strRef>
          </c:cat>
          <c:val>
            <c:numRef>
              <c:f>'[Chart in Microsoft Office PowerPoint]Sheet2'!$B$2:$B$5</c:f>
              <c:numCache>
                <c:formatCode>0%</c:formatCode>
                <c:ptCount val="4"/>
                <c:pt idx="0">
                  <c:v>0.01</c:v>
                </c:pt>
                <c:pt idx="1">
                  <c:v>0.87000000000000099</c:v>
                </c:pt>
                <c:pt idx="2">
                  <c:v>3.008023114826E-2</c:v>
                </c:pt>
                <c:pt idx="3">
                  <c:v>0.08</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69555427548895599"/>
          <c:y val="0.12739692486755214"/>
          <c:w val="0.29105208868493598"/>
          <c:h val="0.61151549839466302"/>
        </c:manualLayout>
      </c:layout>
      <c:overlay val="0"/>
      <c:txPr>
        <a:bodyPr/>
        <a:lstStyle/>
        <a:p>
          <a:pPr>
            <a:defRPr sz="2000" b="1"/>
          </a:pPr>
          <a:endParaRPr lang="en-US"/>
        </a:p>
      </c:txPr>
    </c:legend>
    <c:plotVisOnly val="1"/>
    <c:dispBlanksAs val="zero"/>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074248181663896"/>
          <c:y val="2.07806622543018E-2"/>
          <c:w val="0.47780817071779103"/>
          <c:h val="0.94358974358974401"/>
        </c:manualLayout>
      </c:layout>
      <c:barChart>
        <c:barDir val="bar"/>
        <c:grouping val="clustered"/>
        <c:varyColors val="0"/>
        <c:ser>
          <c:idx val="0"/>
          <c:order val="0"/>
          <c:invertIfNegative val="0"/>
          <c:dLbls>
            <c:spPr>
              <a:noFill/>
              <a:ln>
                <a:noFill/>
              </a:ln>
              <a:effectLst/>
            </c:spPr>
            <c:txPr>
              <a:bodyPr/>
              <a:lstStyle/>
              <a:p>
                <a:pPr>
                  <a:defRPr sz="18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'[Consumer Survey Frequencies DRAFT MK 10 10 15 (3).xlsx]Speak Up'!$A$6:$A$10</c:f>
              <c:strCache>
                <c:ptCount val="5"/>
                <c:pt idx="0">
                  <c:v>No one listens to me</c:v>
                </c:pt>
                <c:pt idx="1">
                  <c:v>I am afraid to speak up for myself</c:v>
                </c:pt>
                <c:pt idx="2">
                  <c:v>Others speak for me so I don't need to</c:v>
                </c:pt>
                <c:pt idx="3">
                  <c:v>I don't know how to speak up for myself</c:v>
                </c:pt>
                <c:pt idx="4">
                  <c:v>I speak up for myself all of the time</c:v>
                </c:pt>
              </c:strCache>
            </c:strRef>
          </c:cat>
          <c:val>
            <c:numRef>
              <c:f>'[Consumer Survey Frequencies DRAFT MK 10 10 15 (3).xlsx]Speak Up'!$B$6:$B$10</c:f>
              <c:numCache>
                <c:formatCode>0.0%</c:formatCode>
                <c:ptCount val="5"/>
                <c:pt idx="0">
                  <c:v>2.4305555555555601E-2</c:v>
                </c:pt>
                <c:pt idx="1">
                  <c:v>6.5972222222222196E-2</c:v>
                </c:pt>
                <c:pt idx="2">
                  <c:v>0.125</c:v>
                </c:pt>
                <c:pt idx="3">
                  <c:v>0.29513888888888901</c:v>
                </c:pt>
                <c:pt idx="4">
                  <c:v>0.48958333333333298</c:v>
                </c:pt>
              </c:numCache>
            </c:numRef>
          </c:val>
        </c:ser>
        <c:dLbls>
          <c:showLegendKey val="0"/>
          <c:showVal val="1"/>
          <c:showCatName val="0"/>
          <c:showSerName val="0"/>
          <c:showPercent val="0"/>
          <c:showBubbleSize val="0"/>
        </c:dLbls>
        <c:gapWidth val="150"/>
        <c:overlap val="-25"/>
        <c:axId val="445143704"/>
        <c:axId val="445144096"/>
      </c:barChart>
      <c:catAx>
        <c:axId val="445143704"/>
        <c:scaling>
          <c:orientation val="minMax"/>
        </c:scaling>
        <c:delete val="0"/>
        <c:axPos val="l"/>
        <c:numFmt formatCode="General" sourceLinked="0"/>
        <c:majorTickMark val="none"/>
        <c:minorTickMark val="none"/>
        <c:tickLblPos val="nextTo"/>
        <c:txPr>
          <a:bodyPr/>
          <a:lstStyle/>
          <a:p>
            <a:pPr>
              <a:defRPr sz="2000" b="1">
                <a:latin typeface="Arial" pitchFamily="34" charset="0"/>
                <a:cs typeface="Arial" pitchFamily="34" charset="0"/>
              </a:defRPr>
            </a:pPr>
            <a:endParaRPr lang="en-US"/>
          </a:p>
        </c:txPr>
        <c:crossAx val="445144096"/>
        <c:crosses val="autoZero"/>
        <c:auto val="1"/>
        <c:lblAlgn val="ctr"/>
        <c:lblOffset val="100"/>
        <c:noMultiLvlLbl val="0"/>
      </c:catAx>
      <c:valAx>
        <c:axId val="445144096"/>
        <c:scaling>
          <c:orientation val="minMax"/>
        </c:scaling>
        <c:delete val="1"/>
        <c:axPos val="b"/>
        <c:numFmt formatCode="0.0%" sourceLinked="1"/>
        <c:majorTickMark val="none"/>
        <c:minorTickMark val="none"/>
        <c:tickLblPos val="nextTo"/>
        <c:crossAx val="445143704"/>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cdr:x>
      <cdr:y>0.85457</cdr:y>
    </cdr:from>
    <cdr:to>
      <cdr:x>0.99694</cdr:x>
      <cdr:y>0.94195</cdr:y>
    </cdr:to>
    <cdr:sp macro="" textlink="">
      <cdr:nvSpPr>
        <cdr:cNvPr id="2" name="TextBox 3"/>
        <cdr:cNvSpPr txBox="1">
          <a:spLocks xmlns:a="http://schemas.openxmlformats.org/drawingml/2006/main" noChangeArrowheads="1"/>
        </cdr:cNvSpPr>
      </cdr:nvSpPr>
      <cdr:spPr bwMode="auto">
        <a:xfrm xmlns:a="http://schemas.openxmlformats.org/drawingml/2006/main">
          <a:off x="0" y="3612388"/>
          <a:ext cx="8077217" cy="36936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xmlns:a="http://schemas.openxmlformats.org/drawingml/2006/main">
          <a:pPr algn="ctr" eaLnBrk="1" hangingPunct="1"/>
          <a:r>
            <a:rPr lang="en-US" altLang="en-US" sz="1800" b="1" dirty="0"/>
            <a:t>Source: </a:t>
          </a:r>
          <a:r>
            <a:rPr lang="en-US" altLang="en-US" sz="1800" b="1" dirty="0" smtClean="0"/>
            <a:t>Arizona DDD </a:t>
          </a:r>
          <a:r>
            <a:rPr lang="en-US" altLang="en-US" sz="1800" b="1" dirty="0"/>
            <a:t>Family Support Program Annual Report, </a:t>
          </a:r>
          <a:r>
            <a:rPr lang="en-US" altLang="en-US" sz="1800" b="1" dirty="0" smtClean="0"/>
            <a:t>2016 </a:t>
          </a:r>
          <a:endParaRPr lang="en-US" altLang="en-US" sz="1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0.35652</cdr:x>
      <cdr:y>0.81538</cdr:y>
    </cdr:from>
    <cdr:to>
      <cdr:x>0.46087</cdr:x>
      <cdr:y>1</cdr:y>
    </cdr:to>
    <cdr:sp macro="" textlink="">
      <cdr:nvSpPr>
        <cdr:cNvPr id="2" name="TextBox 1"/>
        <cdr:cNvSpPr txBox="1"/>
      </cdr:nvSpPr>
      <cdr:spPr>
        <a:xfrm xmlns:a="http://schemas.openxmlformats.org/drawingml/2006/main">
          <a:off x="3124200" y="4648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621"/>
          </a:xfrm>
          <a:prstGeom prst="rect">
            <a:avLst/>
          </a:prstGeom>
        </p:spPr>
        <p:txBody>
          <a:bodyPr vert="horz" lIns="91440" tIns="45720" rIns="91440" bIns="45720" rtlCol="0"/>
          <a:lstStyle>
            <a:lvl1pPr algn="r">
              <a:defRPr sz="1200"/>
            </a:lvl1pPr>
          </a:lstStyle>
          <a:p>
            <a:fld id="{F85B1727-E734-4913-A847-8B4A678B5907}" type="datetimeFigureOut">
              <a:rPr lang="en-US" smtClean="0"/>
              <a:t>9/26/2017</a:t>
            </a:fld>
            <a:endParaRPr lang="en-US"/>
          </a:p>
        </p:txBody>
      </p:sp>
      <p:sp>
        <p:nvSpPr>
          <p:cNvPr id="4" name="Footer Placeholder 3"/>
          <p:cNvSpPr>
            <a:spLocks noGrp="1"/>
          </p:cNvSpPr>
          <p:nvPr>
            <p:ph type="ftr" sz="quarter" idx="2"/>
          </p:nvPr>
        </p:nvSpPr>
        <p:spPr>
          <a:xfrm>
            <a:off x="1" y="8829180"/>
            <a:ext cx="3038475" cy="4656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180"/>
            <a:ext cx="3038475" cy="465621"/>
          </a:xfrm>
          <a:prstGeom prst="rect">
            <a:avLst/>
          </a:prstGeom>
        </p:spPr>
        <p:txBody>
          <a:bodyPr vert="horz" lIns="91440" tIns="45720" rIns="91440" bIns="45720" rtlCol="0" anchor="b"/>
          <a:lstStyle>
            <a:lvl1pPr algn="r">
              <a:defRPr sz="1200"/>
            </a:lvl1pPr>
          </a:lstStyle>
          <a:p>
            <a:fld id="{FD21945C-C414-4ACA-A9C5-2BDB5EFCB6FE}" type="slidenum">
              <a:rPr lang="en-US" smtClean="0"/>
              <a:t>‹#›</a:t>
            </a:fld>
            <a:endParaRPr lang="en-US"/>
          </a:p>
        </p:txBody>
      </p:sp>
    </p:spTree>
    <p:extLst>
      <p:ext uri="{BB962C8B-B14F-4D97-AF65-F5344CB8AC3E}">
        <p14:creationId xmlns:p14="http://schemas.microsoft.com/office/powerpoint/2010/main" val="2393909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5CEDCA30-2ED5-41C4-A072-F195EC56C9D7}" type="datetimeFigureOut">
              <a:rPr lang="en-US" smtClean="0"/>
              <a:t>9/26/2017</a:t>
            </a:fld>
            <a:endParaRPr lang="en-US" dirty="0"/>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E3E7E218-9473-4E4E-BA13-22C19D998763}" type="slidenum">
              <a:rPr lang="en-US" smtClean="0"/>
              <a:t>‹#›</a:t>
            </a:fld>
            <a:endParaRPr lang="en-US" dirty="0"/>
          </a:p>
        </p:txBody>
      </p:sp>
    </p:spTree>
    <p:extLst>
      <p:ext uri="{BB962C8B-B14F-4D97-AF65-F5344CB8AC3E}">
        <p14:creationId xmlns:p14="http://schemas.microsoft.com/office/powerpoint/2010/main" val="2737822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domesticviolenceservices.com/disability-children.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azahcccs.gov/shared/Downloads/News/SB1375Report10-1-15.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Presented by Erica McFadden, Executive Director,</a:t>
            </a:r>
            <a:r>
              <a:rPr lang="en-US" baseline="0" dirty="0" smtClean="0"/>
              <a:t> AZ Developmental Disabilities Planning Council; Traci Gruenberger, Council member and Director of Mosaic </a:t>
            </a:r>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a:t>
            </a:fld>
            <a:endParaRPr lang="en-US" dirty="0"/>
          </a:p>
        </p:txBody>
      </p:sp>
    </p:spTree>
    <p:extLst>
      <p:ext uri="{BB962C8B-B14F-4D97-AF65-F5344CB8AC3E}">
        <p14:creationId xmlns:p14="http://schemas.microsoft.com/office/powerpoint/2010/main" val="351304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10</a:t>
            </a:fld>
            <a:endParaRPr lang="en-US" dirty="0"/>
          </a:p>
        </p:txBody>
      </p:sp>
    </p:spTree>
    <p:extLst>
      <p:ext uri="{BB962C8B-B14F-4D97-AF65-F5344CB8AC3E}">
        <p14:creationId xmlns:p14="http://schemas.microsoft.com/office/powerpoint/2010/main" val="3513048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2015, an intern from Greater Valley Area Health Education Center (GVAHEC) conducted an analysis of the IRC’s health efficacy outcomes.  The study examined 681 individuals, 300 of which had bio-data indicating medical need. The IRC’s databases indicate that 48% of refugees need medical assistance upon arrival, and 35% of all arrivals in Phoenix have a need for medical attention within the first 4-6 weeks. Many refugees resettled in Phoenix have never been to the doctor before, and 68% of IRC’s newly arrived refugees have a primary school education or below. Lack of healthcare literacy. American healthcare system is highly complex.  Successful navigation of medical referrals, insurance stipulations, coordination of travel for the disabled, and proper interpretation services create a web that most American citizens have a hard time navigating.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11</a:t>
            </a:fld>
            <a:endParaRPr lang="en-US" dirty="0"/>
          </a:p>
        </p:txBody>
      </p:sp>
    </p:spTree>
    <p:extLst>
      <p:ext uri="{BB962C8B-B14F-4D97-AF65-F5344CB8AC3E}">
        <p14:creationId xmlns:p14="http://schemas.microsoft.com/office/powerpoint/2010/main" val="3513048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12</a:t>
            </a:fld>
            <a:endParaRPr lang="en-US" dirty="0"/>
          </a:p>
        </p:txBody>
      </p:sp>
    </p:spTree>
    <p:extLst>
      <p:ext uri="{BB962C8B-B14F-4D97-AF65-F5344CB8AC3E}">
        <p14:creationId xmlns:p14="http://schemas.microsoft.com/office/powerpoint/2010/main" val="3513048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t>
            </a:r>
            <a:r>
              <a:rPr lang="en-US" baseline="0" dirty="0" smtClean="0"/>
              <a:t> the next five years, working with Georgetown University and leaders from DDD, RSK, ACDL, Sonoran UCEDD, and IHD at NAU to start a community of </a:t>
            </a:r>
            <a:r>
              <a:rPr lang="en-US" baseline="0" dirty="0" err="1" smtClean="0"/>
              <a:t>practive</a:t>
            </a:r>
            <a:r>
              <a:rPr lang="en-US" baseline="0" dirty="0" smtClean="0"/>
              <a:t> targeting these efforts in orgs and agencies across AZ. </a:t>
            </a:r>
            <a:endParaRPr lang="en-US" dirty="0" smtClean="0"/>
          </a:p>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13</a:t>
            </a:fld>
            <a:endParaRPr lang="en-US" dirty="0"/>
          </a:p>
        </p:txBody>
      </p:sp>
    </p:spTree>
    <p:extLst>
      <p:ext uri="{BB962C8B-B14F-4D97-AF65-F5344CB8AC3E}">
        <p14:creationId xmlns:p14="http://schemas.microsoft.com/office/powerpoint/2010/main" val="3513048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solidFill>
                  <a:prstClr val="black"/>
                </a:solidFill>
                <a:latin typeface="Arial" panose="020B0604020202020204" pitchFamily="34" charset="0"/>
                <a:ea typeface="ＭＳ Ｐゴシック" pitchFamily="34" charset="-128"/>
                <a:cs typeface="Arial" panose="020B0604020202020204" pitchFamily="34" charset="0"/>
              </a:rPr>
              <a:t>Mental Health America ranks Arizona #50 overall in their 2017 State of Mental Health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r>
              <a:rPr lang="en-US" dirty="0" smtClean="0"/>
              <a:t>Previous </a:t>
            </a:r>
            <a:r>
              <a:rPr lang="en-US" dirty="0" smtClean="0">
                <a:hlinkClick r:id="rId3"/>
              </a:rPr>
              <a:t>research</a:t>
            </a:r>
            <a:r>
              <a:rPr lang="en-US" dirty="0" smtClean="0"/>
              <a:t> also indicates that children with disabilities are at least 1.7 times more likely to be abused or neglected; in Arizona, 30 percent of children in foster care have disabilities. The Arizona SB 1375 </a:t>
            </a:r>
            <a:r>
              <a:rPr lang="en-US" dirty="0" smtClean="0">
                <a:hlinkClick r:id="rId4"/>
              </a:rPr>
              <a:t>report</a:t>
            </a:r>
            <a:r>
              <a:rPr lang="en-US" dirty="0" smtClean="0"/>
              <a:t> released in</a:t>
            </a:r>
            <a:r>
              <a:rPr lang="en-US" baseline="0" dirty="0" smtClean="0"/>
              <a:t> 2014 </a:t>
            </a:r>
            <a:r>
              <a:rPr lang="en-US" dirty="0" err="1" smtClean="0"/>
              <a:t>ndicates</a:t>
            </a:r>
            <a:r>
              <a:rPr lang="en-US" dirty="0" smtClean="0"/>
              <a:t> that youth with disabilities have a higher number of out-of-home placements on average and are less likely to have a concurrent plan for their permanency outcomes than their non-disabled peers. They make up the majority of older youth in foster care and a substantial proportion of all children and youth in the child welfare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August 2017, Arizona’s adult state correction inmate counts report more than one in four (27.9 percent) inmates require on-going mental health treatment. Among juveniles incarcerated in August</a:t>
            </a:r>
            <a:r>
              <a:rPr lang="en-US" baseline="0" dirty="0" smtClean="0"/>
              <a:t> </a:t>
            </a:r>
            <a:r>
              <a:rPr lang="en-US" dirty="0" smtClean="0"/>
              <a:t>2017, 29.4 percent received mental health visits and 30.6 percent were enrolled in special education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Among those arrested  who were in MH crisis: 71% of those taken to jail reported that there were no questions asked about their mental health or there was any mental health assistance provided. On the other hand, officers reported that they were almost three times more likely to release someone in crisis or almost twice as likely take them to a mental health agency than they were to jail. Lack of autism training.  Lack of BH training in autism. </a:t>
            </a:r>
          </a:p>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14</a:t>
            </a:fld>
            <a:endParaRPr lang="en-US" dirty="0"/>
          </a:p>
        </p:txBody>
      </p:sp>
    </p:spTree>
    <p:extLst>
      <p:ext uri="{BB962C8B-B14F-4D97-AF65-F5344CB8AC3E}">
        <p14:creationId xmlns:p14="http://schemas.microsoft.com/office/powerpoint/2010/main" val="3513048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15</a:t>
            </a:fld>
            <a:endParaRPr lang="en-US" dirty="0"/>
          </a:p>
        </p:txBody>
      </p:sp>
    </p:spTree>
    <p:extLst>
      <p:ext uri="{BB962C8B-B14F-4D97-AF65-F5344CB8AC3E}">
        <p14:creationId xmlns:p14="http://schemas.microsoft.com/office/powerpoint/2010/main" val="2796143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AZ</a:t>
            </a:r>
            <a:r>
              <a:rPr lang="en-US" baseline="0" dirty="0" smtClean="0">
                <a:solidFill>
                  <a:srgbClr val="000000"/>
                </a:solidFill>
              </a:rPr>
              <a:t> is ranked #1 for supporting people I their own homes. The concern lies in what happens with the parents age? Where does the love one go? Group homes tend to be referred to the most, although most expensive and restrictive option. </a:t>
            </a:r>
          </a:p>
          <a:p>
            <a:r>
              <a:rPr lang="en-US" sz="1200" b="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Group Homes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Congregate living with up to 5 people, depending on bedrooms</a:t>
            </a:r>
          </a:p>
          <a:p>
            <a:pPr lvl="0"/>
            <a:r>
              <a:rPr lang="en-US" sz="1200" kern="1200" dirty="0" smtClean="0">
                <a:solidFill>
                  <a:schemeClr val="tx1"/>
                </a:solidFill>
                <a:effectLst/>
                <a:latin typeface="+mn-lt"/>
                <a:ea typeface="+mn-ea"/>
                <a:cs typeface="+mn-cs"/>
              </a:rPr>
              <a:t>Lease/Mortgage is in the name of the agency</a:t>
            </a:r>
          </a:p>
          <a:p>
            <a:pPr lvl="0"/>
            <a:r>
              <a:rPr lang="en-US" sz="1200" kern="1200" dirty="0" smtClean="0">
                <a:solidFill>
                  <a:schemeClr val="tx1"/>
                </a:solidFill>
                <a:effectLst/>
                <a:latin typeface="+mn-lt"/>
                <a:ea typeface="+mn-ea"/>
                <a:cs typeface="+mn-cs"/>
              </a:rPr>
              <a:t>Agency staff provide support services 24 hours a day</a:t>
            </a:r>
          </a:p>
          <a:p>
            <a:pPr lvl="0"/>
            <a:r>
              <a:rPr lang="en-US" sz="1200" kern="1200" dirty="0" smtClean="0">
                <a:solidFill>
                  <a:schemeClr val="tx1"/>
                </a:solidFill>
                <a:effectLst/>
                <a:latin typeface="+mn-lt"/>
                <a:ea typeface="+mn-ea"/>
                <a:cs typeface="+mn-cs"/>
              </a:rPr>
              <a:t>24 hour awake staff care is provided</a:t>
            </a:r>
          </a:p>
          <a:p>
            <a:pPr lvl="0"/>
            <a:r>
              <a:rPr lang="en-US" sz="1200" kern="1200" smtClean="0">
                <a:solidFill>
                  <a:schemeClr val="tx1"/>
                </a:solidFill>
                <a:effectLst/>
                <a:latin typeface="+mn-lt"/>
                <a:ea typeface="+mn-ea"/>
                <a:cs typeface="+mn-cs"/>
              </a:rPr>
              <a:t>Choices are limited due to staffing constraints and number of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endParaRPr>
          </a:p>
          <a:p>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stead, we need to better under </a:t>
            </a:r>
            <a:r>
              <a:rPr lang="en-US" sz="1200" kern="1200" dirty="0" smtClean="0">
                <a:solidFill>
                  <a:schemeClr val="tx1"/>
                </a:solidFill>
                <a:effectLst/>
                <a:latin typeface="+mn-lt"/>
                <a:ea typeface="+mn-ea"/>
                <a:cs typeface="+mn-cs"/>
              </a:rPr>
              <a:t>Community Based Housing Options out there:</a:t>
            </a:r>
          </a:p>
          <a:p>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Individually Designed Living Arrangements (IDLA)</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Housing option for between 1 and 3 people with a developmental disability</a:t>
            </a:r>
          </a:p>
          <a:p>
            <a:pPr lvl="0"/>
            <a:r>
              <a:rPr lang="en-US" sz="1200" kern="1200" dirty="0" smtClean="0">
                <a:solidFill>
                  <a:schemeClr val="tx1"/>
                </a:solidFill>
                <a:effectLst/>
                <a:latin typeface="+mn-lt"/>
                <a:ea typeface="+mn-ea"/>
                <a:cs typeface="+mn-cs"/>
              </a:rPr>
              <a:t>People determine who, if anyone, they want to live with</a:t>
            </a:r>
          </a:p>
          <a:p>
            <a:pPr lvl="0"/>
            <a:r>
              <a:rPr lang="en-US" sz="1200" kern="1200" dirty="0" smtClean="0">
                <a:solidFill>
                  <a:schemeClr val="tx1"/>
                </a:solidFill>
                <a:effectLst/>
                <a:latin typeface="+mn-lt"/>
                <a:ea typeface="+mn-ea"/>
                <a:cs typeface="+mn-cs"/>
              </a:rPr>
              <a:t>Lease/Mortgage is in the name of the person with a developmental disability or their responsible party</a:t>
            </a:r>
          </a:p>
          <a:p>
            <a:pPr lvl="0"/>
            <a:r>
              <a:rPr lang="en-US" sz="1200" kern="1200" dirty="0" smtClean="0">
                <a:solidFill>
                  <a:schemeClr val="tx1"/>
                </a:solidFill>
                <a:effectLst/>
                <a:latin typeface="+mn-lt"/>
                <a:ea typeface="+mn-ea"/>
                <a:cs typeface="+mn-cs"/>
              </a:rPr>
              <a:t>Repairs/maintenance/upkeep of property are the responsibility of the property owner or as outlined in the lease</a:t>
            </a:r>
          </a:p>
          <a:p>
            <a:pPr lvl="0"/>
            <a:r>
              <a:rPr lang="en-US" sz="1200" kern="1200" dirty="0" smtClean="0">
                <a:solidFill>
                  <a:schemeClr val="tx1"/>
                </a:solidFill>
                <a:effectLst/>
                <a:latin typeface="+mn-lt"/>
                <a:ea typeface="+mn-ea"/>
                <a:cs typeface="+mn-cs"/>
              </a:rPr>
              <a:t>Agency staff provide support services from a few hours per day to 24 hours per day</a:t>
            </a:r>
          </a:p>
          <a:p>
            <a:pPr lvl="0"/>
            <a:r>
              <a:rPr lang="en-US" sz="1200" kern="1200" dirty="0" smtClean="0">
                <a:solidFill>
                  <a:schemeClr val="tx1"/>
                </a:solidFill>
                <a:effectLst/>
                <a:latin typeface="+mn-lt"/>
                <a:ea typeface="+mn-ea"/>
                <a:cs typeface="+mn-cs"/>
              </a:rPr>
              <a:t>Staff teach skills outlined in Individual Support Plan (ISP)</a:t>
            </a:r>
          </a:p>
          <a:p>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Adult/Child Developmental Homes (Host Homes)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Housing option for between 1 and 3 people with a developmental disability</a:t>
            </a:r>
          </a:p>
          <a:p>
            <a:pPr lvl="0"/>
            <a:r>
              <a:rPr lang="en-US" sz="1200" kern="1200" dirty="0" smtClean="0">
                <a:solidFill>
                  <a:schemeClr val="tx1"/>
                </a:solidFill>
                <a:effectLst/>
                <a:latin typeface="+mn-lt"/>
                <a:ea typeface="+mn-ea"/>
                <a:cs typeface="+mn-cs"/>
              </a:rPr>
              <a:t>Homes and Providers are licensed through the State of Arizona Office of Licensure, Certification and Registration (OLCR)</a:t>
            </a:r>
          </a:p>
          <a:p>
            <a:pPr lvl="0"/>
            <a:r>
              <a:rPr lang="en-US" sz="1200" kern="1200" dirty="0" smtClean="0">
                <a:solidFill>
                  <a:schemeClr val="tx1"/>
                </a:solidFill>
                <a:effectLst/>
                <a:latin typeface="+mn-lt"/>
                <a:ea typeface="+mn-ea"/>
                <a:cs typeface="+mn-cs"/>
              </a:rPr>
              <a:t>Agency licenses and monitors homes</a:t>
            </a:r>
          </a:p>
          <a:p>
            <a:pPr lvl="0"/>
            <a:r>
              <a:rPr lang="en-US" sz="1200" kern="1200" dirty="0" smtClean="0">
                <a:solidFill>
                  <a:schemeClr val="tx1"/>
                </a:solidFill>
                <a:effectLst/>
                <a:latin typeface="+mn-lt"/>
                <a:ea typeface="+mn-ea"/>
                <a:cs typeface="+mn-cs"/>
              </a:rPr>
              <a:t>Lease/Mortgage is in the name of the community provider</a:t>
            </a:r>
          </a:p>
          <a:p>
            <a:pPr lvl="0"/>
            <a:r>
              <a:rPr lang="en-US" sz="1200" kern="1200" dirty="0" smtClean="0">
                <a:solidFill>
                  <a:schemeClr val="tx1"/>
                </a:solidFill>
                <a:effectLst/>
                <a:latin typeface="+mn-lt"/>
                <a:ea typeface="+mn-ea"/>
                <a:cs typeface="+mn-cs"/>
              </a:rPr>
              <a:t>Community provider under contract with agency</a:t>
            </a:r>
          </a:p>
          <a:p>
            <a:pPr lvl="0"/>
            <a:r>
              <a:rPr lang="en-US" sz="1200" kern="1200" dirty="0" smtClean="0">
                <a:solidFill>
                  <a:schemeClr val="tx1"/>
                </a:solidFill>
                <a:effectLst/>
                <a:latin typeface="+mn-lt"/>
                <a:ea typeface="+mn-ea"/>
                <a:cs typeface="+mn-cs"/>
              </a:rPr>
              <a:t>Providers teach skills outlined in Individual Support Plan (ISP)</a:t>
            </a:r>
          </a:p>
          <a:p>
            <a:pPr lvl="0"/>
            <a:r>
              <a:rPr lang="en-US" sz="1200" kern="1200" dirty="0" smtClean="0">
                <a:solidFill>
                  <a:schemeClr val="tx1"/>
                </a:solidFill>
                <a:effectLst/>
                <a:latin typeface="+mn-lt"/>
                <a:ea typeface="+mn-ea"/>
                <a:cs typeface="+mn-cs"/>
              </a:rPr>
              <a:t>Individual becomes an integral part of the household</a:t>
            </a:r>
          </a:p>
          <a:p>
            <a:pPr lvl="0"/>
            <a:r>
              <a:rPr lang="en-US" sz="1200" kern="1200" dirty="0" smtClean="0">
                <a:solidFill>
                  <a:schemeClr val="tx1"/>
                </a:solidFill>
                <a:effectLst/>
                <a:latin typeface="+mn-lt"/>
                <a:ea typeface="+mn-ea"/>
                <a:cs typeface="+mn-cs"/>
              </a:rPr>
              <a:t>High continuity of support as same providers 24/7/365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endParaRPr>
          </a:p>
        </p:txBody>
      </p:sp>
      <p:sp>
        <p:nvSpPr>
          <p:cNvPr id="4" name="Slide Number Placeholder 3"/>
          <p:cNvSpPr>
            <a:spLocks noGrp="1"/>
          </p:cNvSpPr>
          <p:nvPr>
            <p:ph type="sldNum" sz="quarter" idx="10"/>
          </p:nvPr>
        </p:nvSpPr>
        <p:spPr/>
        <p:txBody>
          <a:bodyPr/>
          <a:lstStyle/>
          <a:p>
            <a:fld id="{E3E7E218-9473-4E4E-BA13-22C19D998763}" type="slidenum">
              <a:rPr lang="en-US" smtClean="0"/>
              <a:t>16</a:t>
            </a:fld>
            <a:endParaRPr lang="en-US" dirty="0"/>
          </a:p>
        </p:txBody>
      </p:sp>
    </p:spTree>
    <p:extLst>
      <p:ext uri="{BB962C8B-B14F-4D97-AF65-F5344CB8AC3E}">
        <p14:creationId xmlns:p14="http://schemas.microsoft.com/office/powerpoint/2010/main" val="3513048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endParaRPr>
          </a:p>
        </p:txBody>
      </p:sp>
      <p:sp>
        <p:nvSpPr>
          <p:cNvPr id="4" name="Slide Number Placeholder 3"/>
          <p:cNvSpPr>
            <a:spLocks noGrp="1"/>
          </p:cNvSpPr>
          <p:nvPr>
            <p:ph type="sldNum" sz="quarter" idx="10"/>
          </p:nvPr>
        </p:nvSpPr>
        <p:spPr/>
        <p:txBody>
          <a:bodyPr/>
          <a:lstStyle/>
          <a:p>
            <a:fld id="{E3E7E218-9473-4E4E-BA13-22C19D998763}" type="slidenum">
              <a:rPr lang="en-US" smtClean="0"/>
              <a:t>17</a:t>
            </a:fld>
            <a:endParaRPr lang="en-US" dirty="0"/>
          </a:p>
        </p:txBody>
      </p:sp>
    </p:spTree>
    <p:extLst>
      <p:ext uri="{BB962C8B-B14F-4D97-AF65-F5344CB8AC3E}">
        <p14:creationId xmlns:p14="http://schemas.microsoft.com/office/powerpoint/2010/main" val="3166452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so many unknowns and in this climate of lower expectations, the importance of speaking up for oneself is critical. Yet, a 2015 survey of individuals with disabilities found that the majority (51 percent) doesn’t speak up for themselves. What’s worse, 38.5 percent of them said that no one speaks up for them.</a:t>
            </a:r>
          </a:p>
        </p:txBody>
      </p:sp>
      <p:sp>
        <p:nvSpPr>
          <p:cNvPr id="4" name="Slide Number Placeholder 3"/>
          <p:cNvSpPr>
            <a:spLocks noGrp="1"/>
          </p:cNvSpPr>
          <p:nvPr>
            <p:ph type="sldNum" sz="quarter" idx="10"/>
          </p:nvPr>
        </p:nvSpPr>
        <p:spPr/>
        <p:txBody>
          <a:bodyPr/>
          <a:lstStyle/>
          <a:p>
            <a:fld id="{E3E7E218-9473-4E4E-BA13-22C19D998763}" type="slidenum">
              <a:rPr lang="en-US" smtClean="0"/>
              <a:t>18</a:t>
            </a:fld>
            <a:endParaRPr lang="en-US" dirty="0"/>
          </a:p>
        </p:txBody>
      </p:sp>
    </p:spTree>
    <p:extLst>
      <p:ext uri="{BB962C8B-B14F-4D97-AF65-F5344CB8AC3E}">
        <p14:creationId xmlns:p14="http://schemas.microsoft.com/office/powerpoint/2010/main" val="3513048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We are partnering with the statewide independent living council to promote leadership trainings for people with disabilities.</a:t>
            </a:r>
            <a:r>
              <a:rPr lang="en-US" baseline="0" dirty="0" smtClean="0">
                <a:solidFill>
                  <a:srgbClr val="000000"/>
                </a:solidFill>
              </a:rPr>
              <a:t> &amp; then connecting them with leadership opportunities in the community. </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E3E7E218-9473-4E4E-BA13-22C19D998763}" type="slidenum">
              <a:rPr lang="en-US" smtClean="0"/>
              <a:t>19</a:t>
            </a:fld>
            <a:endParaRPr lang="en-US" dirty="0"/>
          </a:p>
        </p:txBody>
      </p:sp>
    </p:spTree>
    <p:extLst>
      <p:ext uri="{BB962C8B-B14F-4D97-AF65-F5344CB8AC3E}">
        <p14:creationId xmlns:p14="http://schemas.microsoft.com/office/powerpoint/2010/main" val="351304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Unaddressed disability issues contribute to many of Arizona’s top policy challenges</a:t>
            </a:r>
            <a:r>
              <a:rPr lang="en-US" baseline="0" dirty="0" smtClean="0"/>
              <a:t> due to their sheer numbers and over-representation in poor socioeconomic indicators. </a:t>
            </a:r>
            <a:r>
              <a:rPr lang="en-US" dirty="0" smtClean="0"/>
              <a:t>  </a:t>
            </a:r>
          </a:p>
          <a:p>
            <a:r>
              <a:rPr lang="en-US" dirty="0" smtClean="0"/>
              <a:t>According to the findings of a fall 2015 Morrison Institute poll, more than 2.2 million people are personally and directly impacted by disability in Arizona. That’s one in three people.</a:t>
            </a:r>
          </a:p>
          <a:p>
            <a:r>
              <a:rPr lang="en-US" dirty="0" smtClean="0"/>
              <a:t>Arizona’s population with disabilities is the second-largest minority group after Latinos, and 14 percent of Arizonans are the primary caregiver to someone with a disability. And it’s not just an aging issue. In Arizona public schools, more</a:t>
            </a:r>
            <a:r>
              <a:rPr lang="en-US" baseline="0" dirty="0" smtClean="0"/>
              <a:t> than 11 </a:t>
            </a:r>
            <a:r>
              <a:rPr lang="en-US" dirty="0" smtClean="0"/>
              <a:t>percent of students have a disability.</a:t>
            </a:r>
          </a:p>
          <a:p>
            <a:endParaRPr lang="en-US" dirty="0" smtClean="0"/>
          </a:p>
          <a:p>
            <a:endParaRPr lang="en-US" dirty="0" smtClean="0"/>
          </a:p>
          <a:p>
            <a:r>
              <a:rPr lang="en-US" dirty="0" smtClean="0"/>
              <a:t>Going to</a:t>
            </a:r>
            <a:r>
              <a:rPr lang="en-US" baseline="0" dirty="0" smtClean="0"/>
              <a:t> discuss several key issues we as a Council have decided to Council, why we are tackling them, and how you can help. This is a discussion so chime in throughout. </a:t>
            </a:r>
            <a:endParaRPr lang="en-US" dirty="0" smtClean="0"/>
          </a:p>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a:t>
            </a:fld>
            <a:endParaRPr lang="en-US" dirty="0"/>
          </a:p>
        </p:txBody>
      </p:sp>
    </p:spTree>
    <p:extLst>
      <p:ext uri="{BB962C8B-B14F-4D97-AF65-F5344CB8AC3E}">
        <p14:creationId xmlns:p14="http://schemas.microsoft.com/office/powerpoint/2010/main" val="3513048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We are seeking people</a:t>
            </a:r>
            <a:r>
              <a:rPr lang="en-US" baseline="0" dirty="0" smtClean="0">
                <a:solidFill>
                  <a:srgbClr val="000000"/>
                </a:solidFill>
              </a:rPr>
              <a:t> with disabilities to serve on nonprofit boards, city councils, parks and recreation commissions, any leadership role!</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E3E7E218-9473-4E4E-BA13-22C19D998763}" type="slidenum">
              <a:rPr lang="en-US" smtClean="0"/>
              <a:t>20</a:t>
            </a:fld>
            <a:endParaRPr lang="en-US" dirty="0"/>
          </a:p>
        </p:txBody>
      </p:sp>
    </p:spTree>
    <p:extLst>
      <p:ext uri="{BB962C8B-B14F-4D97-AF65-F5344CB8AC3E}">
        <p14:creationId xmlns:p14="http://schemas.microsoft.com/office/powerpoint/2010/main" val="3513048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How</a:t>
            </a:r>
            <a:r>
              <a:rPr lang="en-US" baseline="0" dirty="0" smtClean="0">
                <a:solidFill>
                  <a:srgbClr val="000000"/>
                </a:solidFill>
              </a:rPr>
              <a:t> do you involve PWDs in your programs? Leadership? Volunteer and work </a:t>
            </a:r>
            <a:r>
              <a:rPr lang="en-US" baseline="0" dirty="0" err="1" smtClean="0">
                <a:solidFill>
                  <a:srgbClr val="000000"/>
                </a:solidFill>
              </a:rPr>
              <a:t>opps</a:t>
            </a:r>
            <a:r>
              <a:rPr lang="en-US" baseline="0" dirty="0" smtClean="0">
                <a:solidFill>
                  <a:srgbClr val="000000"/>
                </a:solidFill>
              </a:rPr>
              <a:t>?</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E3E7E218-9473-4E4E-BA13-22C19D998763}" type="slidenum">
              <a:rPr lang="en-US" smtClean="0"/>
              <a:t>21</a:t>
            </a:fld>
            <a:endParaRPr lang="en-US" dirty="0"/>
          </a:p>
        </p:txBody>
      </p:sp>
    </p:spTree>
    <p:extLst>
      <p:ext uri="{BB962C8B-B14F-4D97-AF65-F5344CB8AC3E}">
        <p14:creationId xmlns:p14="http://schemas.microsoft.com/office/powerpoint/2010/main" val="3958747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22</a:t>
            </a:fld>
            <a:endParaRPr lang="en-US" dirty="0"/>
          </a:p>
        </p:txBody>
      </p:sp>
    </p:spTree>
    <p:extLst>
      <p:ext uri="{BB962C8B-B14F-4D97-AF65-F5344CB8AC3E}">
        <p14:creationId xmlns:p14="http://schemas.microsoft.com/office/powerpoint/2010/main" val="3513048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3</a:t>
            </a:fld>
            <a:endParaRPr lang="en-US" dirty="0"/>
          </a:p>
        </p:txBody>
      </p:sp>
    </p:spTree>
    <p:extLst>
      <p:ext uri="{BB962C8B-B14F-4D97-AF65-F5344CB8AC3E}">
        <p14:creationId xmlns:p14="http://schemas.microsoft.com/office/powerpoint/2010/main" val="3513048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our biggest</a:t>
            </a:r>
            <a:r>
              <a:rPr lang="en-US" baseline="0" dirty="0" smtClean="0"/>
              <a:t> barriers is employment. </a:t>
            </a:r>
            <a:r>
              <a:rPr lang="en-US" dirty="0" smtClean="0"/>
              <a:t>With regards to overrepresentation</a:t>
            </a:r>
            <a:r>
              <a:rPr lang="en-US" baseline="0" dirty="0" smtClean="0"/>
              <a:t> </a:t>
            </a:r>
            <a:r>
              <a:rPr lang="en-US" dirty="0" smtClean="0"/>
              <a:t>among negative quality of life indicators, 2016 Census numbers in Arizona show that only one in three working-age adults with disabilities are employed and about one in five live in poverty. </a:t>
            </a:r>
          </a:p>
          <a:p>
            <a:endParaRPr lang="en-US" dirty="0" smtClean="0"/>
          </a:p>
          <a:p>
            <a:r>
              <a:rPr lang="en-US" dirty="0" smtClean="0"/>
              <a:t>Further, the fall 2015 Morrison Institute poll shows that expectations are generally less for people with disabilities among all Arizonans. On one hand, the majority of Arizona voters are comfortable with hiring people with disabilities (80 percent), would have a more favorable opinion of an employer who recruited them (75 percent), and would prefer to give their business to companies who hire them (78 percent). But, on the other hand, many do not believe, or do not know, if workers with disabilities could perform at the same level as workers without disabilities.</a:t>
            </a:r>
          </a:p>
          <a:p>
            <a:r>
              <a:rPr lang="en-US" dirty="0" smtClean="0"/>
              <a:t>When Arizonans were asked if they agreed with the statement, “Workers with disabilities perform at the same level as their counterparts,” 42 percent said they could perform at the same level, 40 percent said they could not, and 18 percent said they simply didn’t know.</a:t>
            </a:r>
          </a:p>
          <a:p>
            <a:endParaRPr lang="en-US" dirty="0" smtClean="0"/>
          </a:p>
          <a:p>
            <a:r>
              <a:rPr lang="en-US" dirty="0" smtClean="0"/>
              <a:t>Among DDD clients,</a:t>
            </a:r>
            <a:r>
              <a:rPr lang="en-US" baseline="0" dirty="0" smtClean="0"/>
              <a:t> the few that are working are making subminimum wages averaging $5/hour. Expectations are generally low among and regarding this population.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4</a:t>
            </a:fld>
            <a:endParaRPr lang="en-US" dirty="0"/>
          </a:p>
        </p:txBody>
      </p:sp>
    </p:spTree>
    <p:extLst>
      <p:ext uri="{BB962C8B-B14F-4D97-AF65-F5344CB8AC3E}">
        <p14:creationId xmlns:p14="http://schemas.microsoft.com/office/powerpoint/2010/main" val="3513048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5</a:t>
            </a:fld>
            <a:endParaRPr lang="en-US" dirty="0"/>
          </a:p>
        </p:txBody>
      </p:sp>
    </p:spTree>
    <p:extLst>
      <p:ext uri="{BB962C8B-B14F-4D97-AF65-F5344CB8AC3E}">
        <p14:creationId xmlns:p14="http://schemas.microsoft.com/office/powerpoint/2010/main" val="2275713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6</a:t>
            </a:fld>
            <a:endParaRPr lang="en-US" dirty="0"/>
          </a:p>
        </p:txBody>
      </p:sp>
    </p:spTree>
    <p:extLst>
      <p:ext uri="{BB962C8B-B14F-4D97-AF65-F5344CB8AC3E}">
        <p14:creationId xmlns:p14="http://schemas.microsoft.com/office/powerpoint/2010/main" val="2275713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48% turnover</a:t>
            </a:r>
            <a:r>
              <a:rPr lang="en-US" baseline="0" dirty="0" smtClean="0"/>
              <a:t> in last 12 months according to a 2015 Staff Stability Survey and a 9.5% vacancy rate. </a:t>
            </a:r>
            <a:endParaRPr lang="en-US" dirty="0" smtClean="0"/>
          </a:p>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7</a:t>
            </a:fld>
            <a:endParaRPr lang="en-US" dirty="0"/>
          </a:p>
        </p:txBody>
      </p:sp>
    </p:spTree>
    <p:extLst>
      <p:ext uri="{BB962C8B-B14F-4D97-AF65-F5344CB8AC3E}">
        <p14:creationId xmlns:p14="http://schemas.microsoft.com/office/powerpoint/2010/main" val="3513048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8</a:t>
            </a:fld>
            <a:endParaRPr lang="en-US" dirty="0"/>
          </a:p>
        </p:txBody>
      </p:sp>
    </p:spTree>
    <p:extLst>
      <p:ext uri="{BB962C8B-B14F-4D97-AF65-F5344CB8AC3E}">
        <p14:creationId xmlns:p14="http://schemas.microsoft.com/office/powerpoint/2010/main" val="3513048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9</a:t>
            </a:fld>
            <a:endParaRPr lang="en-US" dirty="0"/>
          </a:p>
        </p:txBody>
      </p:sp>
    </p:spTree>
    <p:extLst>
      <p:ext uri="{BB962C8B-B14F-4D97-AF65-F5344CB8AC3E}">
        <p14:creationId xmlns:p14="http://schemas.microsoft.com/office/powerpoint/2010/main" val="3513048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1484CD-D48B-4414-BFB4-3818E986F710}" type="datetime1">
              <a:rPr lang="en-US" smtClean="0"/>
              <a:t>9/26/2017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A5438A-8FBE-47D2-99C2-148558DA287E}" type="slidenum">
              <a:rPr lang="en-US" smtClean="0"/>
              <a:t>‹#›</a:t>
            </a:fld>
            <a:endParaRPr lang="en-US"/>
          </a:p>
        </p:txBody>
      </p:sp>
    </p:spTree>
    <p:extLst>
      <p:ext uri="{BB962C8B-B14F-4D97-AF65-F5344CB8AC3E}">
        <p14:creationId xmlns:p14="http://schemas.microsoft.com/office/powerpoint/2010/main" val="1450497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992224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657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1484CD-D48B-4414-BFB4-3818E986F710}" type="datetime1">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438A-8FBE-47D2-99C2-148558DA287E}" type="slidenum">
              <a:rPr lang="en-US" smtClean="0"/>
              <a:t>‹#›</a:t>
            </a:fld>
            <a:endParaRPr lang="en-US"/>
          </a:p>
        </p:txBody>
      </p:sp>
    </p:spTree>
    <p:extLst>
      <p:ext uri="{BB962C8B-B14F-4D97-AF65-F5344CB8AC3E}">
        <p14:creationId xmlns:p14="http://schemas.microsoft.com/office/powerpoint/2010/main" val="19195337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A5569-BA6B-4315-932E-B68079C93068}"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00BB1-3BC8-4BE5-B529-AD963F33F048}" type="slidenum">
              <a:rPr lang="en-US" smtClean="0"/>
              <a:t>‹#›</a:t>
            </a:fld>
            <a:endParaRPr lang="en-US"/>
          </a:p>
        </p:txBody>
      </p:sp>
    </p:spTree>
    <p:extLst>
      <p:ext uri="{BB962C8B-B14F-4D97-AF65-F5344CB8AC3E}">
        <p14:creationId xmlns:p14="http://schemas.microsoft.com/office/powerpoint/2010/main" val="3803851888"/>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AA5569-BA6B-4315-932E-B68079C93068}"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00BB1-3BC8-4BE5-B529-AD963F33F048}" type="slidenum">
              <a:rPr lang="en-US" smtClean="0"/>
              <a:t>‹#›</a:t>
            </a:fld>
            <a:endParaRPr lang="en-US"/>
          </a:p>
        </p:txBody>
      </p:sp>
    </p:spTree>
    <p:extLst>
      <p:ext uri="{BB962C8B-B14F-4D97-AF65-F5344CB8AC3E}">
        <p14:creationId xmlns:p14="http://schemas.microsoft.com/office/powerpoint/2010/main" val="2528401044"/>
      </p:ext>
    </p:extLst>
  </p:cSld>
  <p:clrMapOvr>
    <a:masterClrMapping/>
  </p:clrMapOvr>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AA5569-BA6B-4315-932E-B68079C93068}"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00BB1-3BC8-4BE5-B529-AD963F33F048}" type="slidenum">
              <a:rPr lang="en-US" smtClean="0"/>
              <a:t>‹#›</a:t>
            </a:fld>
            <a:endParaRPr lang="en-US"/>
          </a:p>
        </p:txBody>
      </p:sp>
    </p:spTree>
    <p:extLst>
      <p:ext uri="{BB962C8B-B14F-4D97-AF65-F5344CB8AC3E}">
        <p14:creationId xmlns:p14="http://schemas.microsoft.com/office/powerpoint/2010/main" val="2873313839"/>
      </p:ext>
    </p:extLst>
  </p:cSld>
  <p:clrMapOvr>
    <a:masterClrMapping/>
  </p:clrMapOvr>
  <p:timing>
    <p:tnLst>
      <p:par>
        <p:cTn id="1" dur="indefinite" restart="never" nodeType="tmRoot"/>
      </p:par>
    </p:tn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AA5569-BA6B-4315-932E-B68079C93068}" type="datetimeFigureOut">
              <a:rPr lang="en-US" smtClean="0"/>
              <a:t>9/26/2017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200BB1-3BC8-4BE5-B529-AD963F33F048}" type="slidenum">
              <a:rPr lang="en-US" smtClean="0"/>
              <a:t>‹#›</a:t>
            </a:fld>
            <a:endParaRPr lang="en-US"/>
          </a:p>
        </p:txBody>
      </p:sp>
    </p:spTree>
    <p:extLst>
      <p:ext uri="{BB962C8B-B14F-4D97-AF65-F5344CB8AC3E}">
        <p14:creationId xmlns:p14="http://schemas.microsoft.com/office/powerpoint/2010/main" val="2153181414"/>
      </p:ext>
    </p:extLst>
  </p:cSld>
  <p:clrMapOvr>
    <a:masterClrMapping/>
  </p:clrMapOvr>
  <p:timing>
    <p:tnLst>
      <p:par>
        <p:cTn id="1" dur="indefinite" restart="never" nodeType="tmRoot"/>
      </p:par>
    </p:tn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AA5569-BA6B-4315-932E-B68079C93068}" type="datetimeFigureOut">
              <a:rPr lang="en-US" smtClean="0"/>
              <a:t>9/26/2017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200BB1-3BC8-4BE5-B529-AD963F33F048}" type="slidenum">
              <a:rPr lang="en-US" smtClean="0"/>
              <a:t>‹#›</a:t>
            </a:fld>
            <a:endParaRPr lang="en-US"/>
          </a:p>
        </p:txBody>
      </p:sp>
    </p:spTree>
    <p:extLst>
      <p:ext uri="{BB962C8B-B14F-4D97-AF65-F5344CB8AC3E}">
        <p14:creationId xmlns:p14="http://schemas.microsoft.com/office/powerpoint/2010/main" val="2891934439"/>
      </p:ext>
    </p:extLst>
  </p:cSld>
  <p:clrMapOvr>
    <a:masterClrMapping/>
  </p:clrMapOvr>
  <p:timing>
    <p:tnLst>
      <p:par>
        <p:cTn id="1" dur="indefinite" restart="never" nodeType="tmRoot"/>
      </p:par>
    </p:tn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A5569-BA6B-4315-932E-B68079C93068}" type="datetimeFigureOut">
              <a:rPr lang="en-US" smtClean="0"/>
              <a:t>9/26/2017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200BB1-3BC8-4BE5-B529-AD963F33F048}" type="slidenum">
              <a:rPr lang="en-US" smtClean="0"/>
              <a:t>‹#›</a:t>
            </a:fld>
            <a:endParaRPr lang="en-US"/>
          </a:p>
        </p:txBody>
      </p:sp>
    </p:spTree>
    <p:extLst>
      <p:ext uri="{BB962C8B-B14F-4D97-AF65-F5344CB8AC3E}">
        <p14:creationId xmlns:p14="http://schemas.microsoft.com/office/powerpoint/2010/main" val="3998051875"/>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A5569-BA6B-4315-932E-B68079C93068}"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00BB1-3BC8-4BE5-B529-AD963F33F048}" type="slidenum">
              <a:rPr lang="en-US" smtClean="0"/>
              <a:t>‹#›</a:t>
            </a:fld>
            <a:endParaRPr lang="en-US"/>
          </a:p>
        </p:txBody>
      </p:sp>
    </p:spTree>
    <p:extLst>
      <p:ext uri="{BB962C8B-B14F-4D97-AF65-F5344CB8AC3E}">
        <p14:creationId xmlns:p14="http://schemas.microsoft.com/office/powerpoint/2010/main" val="3103173497"/>
      </p:ext>
    </p:extLst>
  </p:cSld>
  <p:clrMapOvr>
    <a:masterClrMapping/>
  </p:clrMapOvr>
  <p:timing>
    <p:tnLst>
      <p:par>
        <p:cTn id="1" dur="indefinite" restart="never" nodeType="tmRoot"/>
      </p:par>
    </p:tn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A5569-BA6B-4315-932E-B68079C93068}"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00BB1-3BC8-4BE5-B529-AD963F33F048}" type="slidenum">
              <a:rPr lang="en-US" smtClean="0"/>
              <a:t>‹#›</a:t>
            </a:fld>
            <a:endParaRPr lang="en-US"/>
          </a:p>
        </p:txBody>
      </p:sp>
    </p:spTree>
    <p:extLst>
      <p:ext uri="{BB962C8B-B14F-4D97-AF65-F5344CB8AC3E}">
        <p14:creationId xmlns:p14="http://schemas.microsoft.com/office/powerpoint/2010/main" val="3674216980"/>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A5569-BA6B-4315-932E-B68079C93068}"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00BB1-3BC8-4BE5-B529-AD963F33F048}" type="slidenum">
              <a:rPr lang="en-US" smtClean="0"/>
              <a:t>‹#›</a:t>
            </a:fld>
            <a:endParaRPr lang="en-US"/>
          </a:p>
        </p:txBody>
      </p:sp>
    </p:spTree>
    <p:extLst>
      <p:ext uri="{BB962C8B-B14F-4D97-AF65-F5344CB8AC3E}">
        <p14:creationId xmlns:p14="http://schemas.microsoft.com/office/powerpoint/2010/main" val="812200719"/>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A5569-BA6B-4315-932E-B68079C93068}"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00BB1-3BC8-4BE5-B529-AD963F33F048}" type="slidenum">
              <a:rPr lang="en-US" smtClean="0"/>
              <a:t>‹#›</a:t>
            </a:fld>
            <a:endParaRPr lang="en-US"/>
          </a:p>
        </p:txBody>
      </p:sp>
    </p:spTree>
    <p:extLst>
      <p:ext uri="{BB962C8B-B14F-4D97-AF65-F5344CB8AC3E}">
        <p14:creationId xmlns:p14="http://schemas.microsoft.com/office/powerpoint/2010/main" val="2801126519"/>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8B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footer_graphic.png"/>
          <p:cNvPicPr>
            <a:picLocks noChangeAspect="1"/>
          </p:cNvPicPr>
          <p:nvPr/>
        </p:nvPicPr>
        <p:blipFill>
          <a:blip r:embed="rId14"/>
          <a:stretch>
            <a:fillRect/>
          </a:stretch>
        </p:blipFill>
        <p:spPr>
          <a:xfrm>
            <a:off x="0" y="5435827"/>
            <a:ext cx="9144000" cy="1420586"/>
          </a:xfrm>
          <a:prstGeom prst="rect">
            <a:avLst/>
          </a:prstGeom>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hf sldNum="0"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8BD"/>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5"/>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ransition>
    <p:fade/>
  </p:transition>
  <p:hf sldNum="0"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78BD"/>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7774166"/>
      </p:ext>
    </p:extLst>
  </p:cSld>
  <p:clrMap bg1="lt1" tx1="dk1" bg2="lt2" tx2="dk2" accent1="accent1" accent2="accent2" accent3="accent3" accent4="accent4" accent5="accent5" accent6="accent6" hlink="hlink" folHlink="folHlink"/>
  <p:sldLayoutIdLst>
    <p:sldLayoutId id="2147483679" r:id="rId1"/>
    <p:sldLayoutId id="2147483680" r:id="rId2"/>
  </p:sldLayoutIdLst>
  <p:transition>
    <p:fade/>
  </p:transition>
  <p:hf sldNum="0"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A5569-BA6B-4315-932E-B68079C93068}" type="datetimeFigureOut">
              <a:rPr lang="en-US" smtClean="0"/>
              <a:t>9/26/2017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00BB1-3BC8-4BE5-B529-AD963F33F048}" type="slidenum">
              <a:rPr lang="en-US" smtClean="0"/>
              <a:t>‹#›</a:t>
            </a:fld>
            <a:endParaRPr lang="en-US"/>
          </a:p>
        </p:txBody>
      </p:sp>
    </p:spTree>
    <p:extLst>
      <p:ext uri="{BB962C8B-B14F-4D97-AF65-F5344CB8AC3E}">
        <p14:creationId xmlns:p14="http://schemas.microsoft.com/office/powerpoint/2010/main" val="414157702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hyperlink" Target="mailto:Traci.Gruenberger@mosaicinfo.org" TargetMode="External"/><Relationship Id="rId4" Type="http://schemas.openxmlformats.org/officeDocument/2006/relationships/hyperlink" Target="mailto:emcfadden@azdes.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76200" y="609600"/>
            <a:ext cx="9067800" cy="990600"/>
          </a:xfrm>
          <a:prstGeom prst="rect">
            <a:avLst/>
          </a:prstGeom>
        </p:spPr>
        <p:txBody>
          <a:bodyPr>
            <a:noAutofit/>
          </a:bodyPr>
          <a:lst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4800" dirty="0" smtClean="0">
                <a:latin typeface="Helvetica" panose="020B0604020202020204" pitchFamily="34" charset="0"/>
                <a:cs typeface="Helvetica" panose="020B0604020202020204" pitchFamily="34" charset="0"/>
              </a:rPr>
              <a:t>ARIZONA FAITH COUNCIL</a:t>
            </a:r>
          </a:p>
        </p:txBody>
      </p:sp>
      <p:sp>
        <p:nvSpPr>
          <p:cNvPr id="6" name="Rectangle 5"/>
          <p:cNvSpPr/>
          <p:nvPr/>
        </p:nvSpPr>
        <p:spPr>
          <a:xfrm>
            <a:off x="792314" y="1737619"/>
            <a:ext cx="7620000" cy="3416320"/>
          </a:xfrm>
          <a:prstGeom prst="rect">
            <a:avLst/>
          </a:prstGeom>
        </p:spPr>
        <p:txBody>
          <a:bodyPr wrap="square">
            <a:spAutoFit/>
          </a:bodyPr>
          <a:lstStyle/>
          <a:p>
            <a:pPr lvl="0"/>
            <a:r>
              <a:rPr lang="en-US" sz="3600" b="1" dirty="0" smtClean="0">
                <a:latin typeface="Arial" panose="020B0604020202020204" pitchFamily="34" charset="0"/>
                <a:cs typeface="Arial" panose="020B0604020202020204" pitchFamily="34" charset="0"/>
              </a:rPr>
              <a:t>Refugees, Mental Health, </a:t>
            </a:r>
          </a:p>
          <a:p>
            <a:pPr lvl="0"/>
            <a:r>
              <a:rPr lang="en-US" sz="3600" b="1" dirty="0" smtClean="0">
                <a:latin typeface="Arial" panose="020B0604020202020204" pitchFamily="34" charset="0"/>
                <a:cs typeface="Arial" panose="020B0604020202020204" pitchFamily="34" charset="0"/>
              </a:rPr>
              <a:t>Poverty &amp; More</a:t>
            </a:r>
          </a:p>
          <a:p>
            <a:pPr lvl="0"/>
            <a:r>
              <a:rPr lang="en-US" sz="3600" b="1" dirty="0" smtClean="0">
                <a:latin typeface="Arial" panose="020B0604020202020204" pitchFamily="34" charset="0"/>
                <a:cs typeface="Arial" panose="020B0604020202020204" pitchFamily="34" charset="0"/>
              </a:rPr>
              <a:t>--------</a:t>
            </a:r>
          </a:p>
          <a:p>
            <a:pPr lvl="0"/>
            <a:r>
              <a:rPr lang="en-US" sz="3600" b="1" dirty="0" smtClean="0">
                <a:latin typeface="Arial" panose="020B0604020202020204" pitchFamily="34" charset="0"/>
                <a:cs typeface="Arial" panose="020B0604020202020204" pitchFamily="34" charset="0"/>
              </a:rPr>
              <a:t>How </a:t>
            </a:r>
            <a:r>
              <a:rPr lang="en-US" sz="3600" b="1" dirty="0" smtClean="0">
                <a:solidFill>
                  <a:srgbClr val="E2AC00"/>
                </a:solidFill>
                <a:latin typeface="Arial" panose="020B0604020202020204" pitchFamily="34" charset="0"/>
                <a:cs typeface="Arial" panose="020B0604020202020204" pitchFamily="34" charset="0"/>
              </a:rPr>
              <a:t>Disability</a:t>
            </a:r>
            <a:r>
              <a:rPr lang="en-US" sz="3600" b="1" dirty="0" smtClean="0">
                <a:latin typeface="Arial" panose="020B0604020202020204" pitchFamily="34" charset="0"/>
                <a:cs typeface="Arial" panose="020B0604020202020204" pitchFamily="34" charset="0"/>
              </a:rPr>
              <a:t> Impacts</a:t>
            </a:r>
          </a:p>
          <a:p>
            <a:pPr lvl="0"/>
            <a:r>
              <a:rPr lang="en-US" sz="3600" b="1" dirty="0" smtClean="0">
                <a:latin typeface="Arial" panose="020B0604020202020204" pitchFamily="34" charset="0"/>
                <a:cs typeface="Arial" panose="020B0604020202020204" pitchFamily="34" charset="0"/>
              </a:rPr>
              <a:t>All of Us and What </a:t>
            </a:r>
            <a:r>
              <a:rPr lang="en-US" sz="3600" b="1" dirty="0">
                <a:latin typeface="Arial" panose="020B0604020202020204" pitchFamily="34" charset="0"/>
                <a:cs typeface="Arial" panose="020B0604020202020204" pitchFamily="34" charset="0"/>
              </a:rPr>
              <a:t>W</a:t>
            </a:r>
            <a:r>
              <a:rPr lang="en-US" sz="3600" b="1" dirty="0" smtClean="0">
                <a:latin typeface="Arial" panose="020B0604020202020204" pitchFamily="34" charset="0"/>
                <a:cs typeface="Arial" panose="020B0604020202020204" pitchFamily="34" charset="0"/>
              </a:rPr>
              <a:t>e Can Do About </a:t>
            </a:r>
            <a:r>
              <a:rPr lang="en-US" sz="3600" b="1" dirty="0">
                <a:latin typeface="Arial" panose="020B0604020202020204" pitchFamily="34" charset="0"/>
                <a:cs typeface="Arial" panose="020B0604020202020204" pitchFamily="34" charset="0"/>
              </a:rPr>
              <a:t>I</a:t>
            </a:r>
            <a:r>
              <a:rPr lang="en-US" sz="3600" b="1" dirty="0" smtClean="0">
                <a:latin typeface="Arial" panose="020B0604020202020204" pitchFamily="34" charset="0"/>
                <a:cs typeface="Arial" panose="020B0604020202020204" pitchFamily="34" charset="0"/>
              </a:rPr>
              <a:t>t</a:t>
            </a:r>
            <a:endParaRPr lang="en-US" sz="36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689" y="5029200"/>
            <a:ext cx="3033602" cy="1387922"/>
          </a:xfrm>
          <a:prstGeom prst="rect">
            <a:avLst/>
          </a:prstGeom>
        </p:spPr>
      </p:pic>
      <p:sp>
        <p:nvSpPr>
          <p:cNvPr id="16" name="Rectangle 15"/>
          <p:cNvSpPr/>
          <p:nvPr/>
        </p:nvSpPr>
        <p:spPr>
          <a:xfrm>
            <a:off x="335114" y="228599"/>
            <a:ext cx="8534400" cy="6434361"/>
          </a:xfrm>
          <a:prstGeom prst="rect">
            <a:avLst/>
          </a:prstGeom>
          <a:noFill/>
          <a:ln w="127000">
            <a:solidFill>
              <a:srgbClr val="00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e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9114" y="1600200"/>
            <a:ext cx="2415286" cy="2349500"/>
          </a:xfrm>
          <a:prstGeom prst="rect">
            <a:avLst/>
          </a:prstGeom>
        </p:spPr>
      </p:pic>
    </p:spTree>
    <p:extLst>
      <p:ext uri="{BB962C8B-B14F-4D97-AF65-F5344CB8AC3E}">
        <p14:creationId xmlns:p14="http://schemas.microsoft.com/office/powerpoint/2010/main" val="163823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35114" y="228599"/>
            <a:ext cx="8534400" cy="6434361"/>
          </a:xfrm>
          <a:prstGeom prst="rect">
            <a:avLst/>
          </a:prstGeom>
          <a:noFill/>
          <a:ln w="127000">
            <a:solidFill>
              <a:srgbClr val="00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034108" y="3572665"/>
            <a:ext cx="7315200" cy="954107"/>
          </a:xfrm>
          <a:prstGeom prst="rect">
            <a:avLst/>
          </a:prstGeom>
          <a:noFill/>
        </p:spPr>
        <p:txBody>
          <a:bodyPr wrap="square" rtlCol="0">
            <a:spAutoFit/>
          </a:bodyPr>
          <a:lstStyle/>
          <a:p>
            <a:pPr algn="ctr"/>
            <a:r>
              <a:rPr lang="en-US" altLang="en-US" sz="2800" b="1" dirty="0" smtClean="0">
                <a:latin typeface="Arial" panose="020B0604020202020204" pitchFamily="34" charset="0"/>
                <a:cs typeface="Arial" panose="020B0604020202020204" pitchFamily="34" charset="0"/>
              </a:rPr>
              <a:t>of Arizona residents don’t speak </a:t>
            </a:r>
            <a:r>
              <a:rPr lang="en-US" altLang="en-US" sz="2800" b="1" dirty="0">
                <a:latin typeface="Arial" panose="020B0604020202020204" pitchFamily="34" charset="0"/>
                <a:cs typeface="Arial" panose="020B0604020202020204" pitchFamily="34" charset="0"/>
              </a:rPr>
              <a:t>English very </a:t>
            </a:r>
            <a:r>
              <a:rPr lang="en-US" altLang="en-US" sz="2800" b="1" dirty="0" smtClean="0">
                <a:latin typeface="Arial" panose="020B0604020202020204" pitchFamily="34" charset="0"/>
                <a:cs typeface="Arial" panose="020B0604020202020204" pitchFamily="34" charset="0"/>
              </a:rPr>
              <a:t>well</a:t>
            </a:r>
            <a:endParaRPr lang="en-US" altLang="en-US" sz="2800" b="1" dirty="0">
              <a:latin typeface="Arial" panose="020B0604020202020204" pitchFamily="34" charset="0"/>
              <a:cs typeface="Arial" panose="020B0604020202020204" pitchFamily="34" charset="0"/>
            </a:endParaRPr>
          </a:p>
        </p:txBody>
      </p:sp>
      <p:sp>
        <p:nvSpPr>
          <p:cNvPr id="6" name="Rectangle 5"/>
          <p:cNvSpPr/>
          <p:nvPr/>
        </p:nvSpPr>
        <p:spPr>
          <a:xfrm>
            <a:off x="6458456" y="6019800"/>
            <a:ext cx="21013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a:t>
            </a:r>
            <a:r>
              <a:rPr lang="en-US" dirty="0">
                <a:latin typeface="Optima LT Std" pitchFamily="34" charset="0"/>
              </a:rPr>
              <a:t>(ACS 2011-2015)</a:t>
            </a:r>
          </a:p>
        </p:txBody>
      </p:sp>
      <p:sp>
        <p:nvSpPr>
          <p:cNvPr id="3" name="Rectangle 2"/>
          <p:cNvSpPr/>
          <p:nvPr/>
        </p:nvSpPr>
        <p:spPr>
          <a:xfrm>
            <a:off x="1676400" y="685800"/>
            <a:ext cx="6030617" cy="3170099"/>
          </a:xfrm>
          <a:prstGeom prst="rect">
            <a:avLst/>
          </a:prstGeom>
        </p:spPr>
        <p:txBody>
          <a:bodyPr wrap="none">
            <a:spAutoFit/>
          </a:bodyPr>
          <a:lstStyle/>
          <a:p>
            <a:r>
              <a:rPr lang="en-US" altLang="en-US" sz="20000" b="1" dirty="0" smtClean="0">
                <a:solidFill>
                  <a:srgbClr val="E2AC00"/>
                </a:solidFill>
                <a:latin typeface="Arial" panose="020B0604020202020204" pitchFamily="34" charset="0"/>
                <a:cs typeface="Arial" panose="020B0604020202020204" pitchFamily="34" charset="0"/>
              </a:rPr>
              <a:t>9.2</a:t>
            </a:r>
            <a:r>
              <a:rPr lang="en-US" altLang="en-US" sz="20000" dirty="0" smtClean="0">
                <a:solidFill>
                  <a:srgbClr val="E2AC00"/>
                </a:solidFill>
                <a:latin typeface="Arial" panose="020B0604020202020204" pitchFamily="34" charset="0"/>
                <a:cs typeface="Arial" panose="020B0604020202020204" pitchFamily="34" charset="0"/>
              </a:rPr>
              <a:t>%</a:t>
            </a:r>
            <a:endParaRPr lang="en-US" altLang="en-US" sz="20000" dirty="0">
              <a:solidFill>
                <a:srgbClr val="E2AC00"/>
              </a:solidFill>
              <a:latin typeface="Arial" panose="020B0604020202020204" pitchFamily="34" charset="0"/>
              <a:cs typeface="Arial" panose="020B0604020202020204" pitchFamily="34" charset="0"/>
            </a:endParaRPr>
          </a:p>
        </p:txBody>
      </p:sp>
      <p:sp>
        <p:nvSpPr>
          <p:cNvPr id="4" name="Rectangle 3"/>
          <p:cNvSpPr/>
          <p:nvPr/>
        </p:nvSpPr>
        <p:spPr>
          <a:xfrm>
            <a:off x="2590800" y="4800600"/>
            <a:ext cx="4572000" cy="1354217"/>
          </a:xfrm>
          <a:prstGeom prst="rect">
            <a:avLst/>
          </a:prstGeom>
        </p:spPr>
        <p:txBody>
          <a:bodyPr>
            <a:spAutoFit/>
          </a:bodyPr>
          <a:lstStyle/>
          <a:p>
            <a:pPr lvl="1">
              <a:spcAft>
                <a:spcPts val="600"/>
              </a:spcAft>
              <a:buFont typeface="Arial" charset="0"/>
              <a:buChar char="•"/>
            </a:pPr>
            <a:r>
              <a:rPr lang="en-US" altLang="en-US" sz="2400" b="1" dirty="0">
                <a:latin typeface="Arial" panose="020B0604020202020204" pitchFamily="34" charset="0"/>
                <a:cs typeface="Arial" panose="020B0604020202020204" pitchFamily="34" charset="0"/>
              </a:rPr>
              <a:t>27.0% Santa Cruz</a:t>
            </a:r>
          </a:p>
          <a:p>
            <a:pPr lvl="1">
              <a:spcAft>
                <a:spcPts val="600"/>
              </a:spcAft>
              <a:buFont typeface="Arial" charset="0"/>
              <a:buChar char="•"/>
            </a:pPr>
            <a:r>
              <a:rPr lang="en-US" altLang="en-US" sz="2400" b="1" dirty="0">
                <a:latin typeface="Arial" panose="020B0604020202020204" pitchFamily="34" charset="0"/>
                <a:cs typeface="Arial" panose="020B0604020202020204" pitchFamily="34" charset="0"/>
              </a:rPr>
              <a:t>23.3% Yuma</a:t>
            </a:r>
          </a:p>
          <a:p>
            <a:pPr lvl="1">
              <a:spcAft>
                <a:spcPts val="600"/>
              </a:spcAft>
              <a:buFont typeface="Arial" charset="0"/>
              <a:buChar char="•"/>
            </a:pPr>
            <a:r>
              <a:rPr lang="en-US" altLang="en-US" sz="2400" b="1" dirty="0">
                <a:latin typeface="Arial" panose="020B0604020202020204" pitchFamily="34" charset="0"/>
                <a:cs typeface="Arial" panose="020B0604020202020204" pitchFamily="34" charset="0"/>
              </a:rPr>
              <a:t>9.5% Maricopa County</a:t>
            </a:r>
          </a:p>
        </p:txBody>
      </p:sp>
    </p:spTree>
    <p:extLst>
      <p:ext uri="{BB962C8B-B14F-4D97-AF65-F5344CB8AC3E}">
        <p14:creationId xmlns:p14="http://schemas.microsoft.com/office/powerpoint/2010/main" val="382468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35114" y="228599"/>
            <a:ext cx="8534400" cy="6434361"/>
          </a:xfrm>
          <a:prstGeom prst="rect">
            <a:avLst/>
          </a:prstGeom>
          <a:noFill/>
          <a:ln w="127000">
            <a:solidFill>
              <a:srgbClr val="00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38200" y="2133600"/>
            <a:ext cx="3429000" cy="4247317"/>
          </a:xfrm>
          <a:prstGeom prst="rect">
            <a:avLst/>
          </a:prstGeom>
          <a:noFill/>
        </p:spPr>
        <p:txBody>
          <a:bodyPr wrap="square" rtlCol="0">
            <a:spAutoFit/>
          </a:bodyPr>
          <a:lstStyle/>
          <a:p>
            <a:pPr lvl="0" algn="ctr" fontAlgn="base">
              <a:spcBef>
                <a:spcPct val="0"/>
              </a:spcBef>
              <a:spcAft>
                <a:spcPct val="0"/>
              </a:spcAft>
            </a:pP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Arizona is the 7</a:t>
            </a:r>
            <a:r>
              <a:rPr lang="en-US" altLang="en-US" sz="2400" b="1" baseline="30000" dirty="0" smtClean="0">
                <a:solidFill>
                  <a:prstClr val="black"/>
                </a:solidFill>
                <a:latin typeface="Arial" panose="020B0604020202020204" pitchFamily="34" charset="0"/>
                <a:ea typeface="ＭＳ Ｐゴシック" pitchFamily="34" charset="-128"/>
                <a:cs typeface="Arial" panose="020B0604020202020204" pitchFamily="34" charset="0"/>
              </a:rPr>
              <a:t>th</a:t>
            </a: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 highest refugee receiving state;* 35% need medical attention within first 4-6 weeks**</a:t>
            </a:r>
          </a:p>
          <a:p>
            <a:pPr lvl="0" algn="ctr" fontAlgn="base">
              <a:spcBef>
                <a:spcPct val="0"/>
              </a:spcBef>
              <a:spcAft>
                <a:spcPct val="0"/>
              </a:spcAft>
            </a:pPr>
            <a:endParaRPr lang="en-US" altLang="en-US" b="1" dirty="0">
              <a:solidFill>
                <a:prstClr val="black"/>
              </a:solidFill>
              <a:latin typeface="Arial" panose="020B0604020202020204" pitchFamily="34" charset="0"/>
              <a:ea typeface="ＭＳ Ｐゴシック" pitchFamily="34" charset="-128"/>
              <a:cs typeface="Arial" panose="020B0604020202020204" pitchFamily="34" charset="0"/>
            </a:endParaRPr>
          </a:p>
          <a:p>
            <a:pPr lvl="0" fontAlgn="base">
              <a:spcBef>
                <a:spcPct val="0"/>
              </a:spcBef>
              <a:spcAft>
                <a:spcPct val="0"/>
              </a:spcAft>
            </a:pPr>
            <a:r>
              <a:rPr lang="en-US" altLang="en-US" sz="1600" dirty="0" smtClean="0">
                <a:solidFill>
                  <a:prstClr val="black"/>
                </a:solidFill>
                <a:latin typeface="Arial" panose="020B0604020202020204" pitchFamily="34" charset="0"/>
                <a:ea typeface="ＭＳ Ｐゴシック" pitchFamily="34" charset="-128"/>
                <a:cs typeface="Arial" panose="020B0604020202020204" pitchFamily="34" charset="0"/>
              </a:rPr>
              <a:t>*</a:t>
            </a:r>
            <a:r>
              <a:rPr lang="en-US" altLang="en-US" i="1" dirty="0" smtClean="0">
                <a:solidFill>
                  <a:prstClr val="black"/>
                </a:solidFill>
                <a:latin typeface="Arial" panose="020B0604020202020204" pitchFamily="34" charset="0"/>
                <a:ea typeface="ＭＳ Ｐゴシック" pitchFamily="34" charset="-128"/>
                <a:cs typeface="Arial" panose="020B0604020202020204" pitchFamily="34" charset="0"/>
              </a:rPr>
              <a:t>Refugees and </a:t>
            </a:r>
            <a:r>
              <a:rPr lang="en-US" altLang="en-US" i="1" dirty="0" err="1" smtClean="0">
                <a:solidFill>
                  <a:prstClr val="black"/>
                </a:solidFill>
                <a:latin typeface="Arial" panose="020B0604020202020204" pitchFamily="34" charset="0"/>
                <a:ea typeface="ＭＳ Ｐゴシック" pitchFamily="34" charset="-128"/>
                <a:cs typeface="Arial" panose="020B0604020202020204" pitchFamily="34" charset="0"/>
              </a:rPr>
              <a:t>Asylees</a:t>
            </a:r>
            <a:r>
              <a:rPr lang="en-US" altLang="en-US" i="1" dirty="0" smtClean="0">
                <a:solidFill>
                  <a:prstClr val="black"/>
                </a:solidFill>
                <a:latin typeface="Arial" panose="020B0604020202020204" pitchFamily="34" charset="0"/>
                <a:ea typeface="ＭＳ Ｐゴシック" pitchFamily="34" charset="-128"/>
                <a:cs typeface="Arial" panose="020B0604020202020204" pitchFamily="34" charset="0"/>
              </a:rPr>
              <a:t> in the United States</a:t>
            </a:r>
            <a:r>
              <a:rPr lang="en-US" altLang="en-US" dirty="0" smtClean="0">
                <a:solidFill>
                  <a:prstClr val="black"/>
                </a:solidFill>
                <a:latin typeface="Arial" panose="020B0604020202020204" pitchFamily="34" charset="0"/>
                <a:ea typeface="ＭＳ Ｐゴシック" pitchFamily="34" charset="-128"/>
                <a:cs typeface="Arial" panose="020B0604020202020204" pitchFamily="34" charset="0"/>
              </a:rPr>
              <a:t>, Migration Policy Institute, June 7, 2017 </a:t>
            </a:r>
          </a:p>
          <a:p>
            <a:pPr lvl="0" fontAlgn="base">
              <a:spcBef>
                <a:spcPct val="0"/>
              </a:spcBef>
              <a:spcAft>
                <a:spcPct val="0"/>
              </a:spcAft>
            </a:pPr>
            <a:r>
              <a:rPr lang="en-US" altLang="en-US" dirty="0" smtClean="0">
                <a:solidFill>
                  <a:prstClr val="black"/>
                </a:solidFill>
                <a:latin typeface="Arial" panose="020B0604020202020204" pitchFamily="34" charset="0"/>
                <a:ea typeface="ＭＳ Ｐゴシック" pitchFamily="34" charset="-128"/>
                <a:cs typeface="Arial" panose="020B0604020202020204" pitchFamily="34" charset="0"/>
              </a:rPr>
              <a:t> </a:t>
            </a:r>
          </a:p>
          <a:p>
            <a:pPr lvl="0" fontAlgn="base">
              <a:spcBef>
                <a:spcPct val="0"/>
              </a:spcBef>
              <a:spcAft>
                <a:spcPct val="0"/>
              </a:spcAft>
            </a:pPr>
            <a:r>
              <a:rPr lang="en-US" altLang="en-US" dirty="0" smtClean="0">
                <a:solidFill>
                  <a:prstClr val="black"/>
                </a:solidFill>
                <a:latin typeface="Arial" panose="020B0604020202020204" pitchFamily="34" charset="0"/>
                <a:ea typeface="ＭＳ Ｐゴシック" pitchFamily="34" charset="-128"/>
                <a:cs typeface="Arial" panose="020B0604020202020204" pitchFamily="34" charset="0"/>
              </a:rPr>
              <a:t>**The IRC Medical Needs Statement</a:t>
            </a:r>
            <a:endParaRPr lang="en-US" altLang="en-US" dirty="0">
              <a:solidFill>
                <a:prstClr val="black"/>
              </a:solidFill>
              <a:latin typeface="Arial" panose="020B0604020202020204" pitchFamily="34" charset="0"/>
              <a:ea typeface="ＭＳ Ｐゴシック" pitchFamily="34" charset="-128"/>
              <a:cs typeface="Arial" panose="020B0604020202020204" pitchFamily="34" charset="0"/>
            </a:endParaRPr>
          </a:p>
        </p:txBody>
      </p:sp>
      <p:sp>
        <p:nvSpPr>
          <p:cNvPr id="29" name="Rectangle 28"/>
          <p:cNvSpPr/>
          <p:nvPr/>
        </p:nvSpPr>
        <p:spPr>
          <a:xfrm>
            <a:off x="533400" y="531674"/>
            <a:ext cx="6400800" cy="830997"/>
          </a:xfrm>
          <a:prstGeom prst="rect">
            <a:avLst/>
          </a:prstGeom>
        </p:spPr>
        <p:txBody>
          <a:bodyPr wrap="square">
            <a:spAutoFit/>
          </a:bodyPr>
          <a:lstStyle/>
          <a:p>
            <a:pPr lvl="0" algn="ctr" fontAlgn="base">
              <a:spcBef>
                <a:spcPct val="0"/>
              </a:spcBef>
              <a:spcAft>
                <a:spcPct val="0"/>
              </a:spcAft>
            </a:pPr>
            <a:r>
              <a:rPr lang="en-US" altLang="en-US" sz="4800" b="1" dirty="0" smtClean="0">
                <a:solidFill>
                  <a:prstClr val="black"/>
                </a:solidFill>
                <a:latin typeface="Arial" panose="020B0604020202020204" pitchFamily="34" charset="0"/>
                <a:ea typeface="ＭＳ Ｐゴシック" pitchFamily="34" charset="-128"/>
                <a:cs typeface="Arial" panose="020B0604020202020204" pitchFamily="34" charset="0"/>
              </a:rPr>
              <a:t>Refugees in Arizona</a:t>
            </a:r>
            <a:endParaRPr lang="en-US" altLang="en-US" sz="4800" b="1" dirty="0">
              <a:solidFill>
                <a:prstClr val="black"/>
              </a:solidFill>
              <a:latin typeface="Arial" panose="020B0604020202020204" pitchFamily="34" charset="0"/>
              <a:ea typeface="ＭＳ Ｐゴシック" pitchFamily="34" charset="-128"/>
              <a:cs typeface="Arial" panose="020B0604020202020204" pitchFamily="34" charset="0"/>
            </a:endParaRPr>
          </a:p>
        </p:txBody>
      </p:sp>
      <p:pic>
        <p:nvPicPr>
          <p:cNvPr id="5" name="Picture 4" descr="Refugee 2.tiff"/>
          <p:cNvPicPr>
            <a:picLocks noChangeAspect="1"/>
          </p:cNvPicPr>
          <p:nvPr/>
        </p:nvPicPr>
        <p:blipFill rotWithShape="1">
          <a:blip r:embed="rId3">
            <a:extLst>
              <a:ext uri="{28A0092B-C50C-407E-A947-70E740481C1C}">
                <a14:useLocalDpi xmlns:a14="http://schemas.microsoft.com/office/drawing/2010/main" val="0"/>
              </a:ext>
            </a:extLst>
          </a:blip>
          <a:srcRect r="11264"/>
          <a:stretch/>
        </p:blipFill>
        <p:spPr>
          <a:xfrm>
            <a:off x="4581514" y="2133600"/>
            <a:ext cx="3800486" cy="3200400"/>
          </a:xfrm>
          <a:prstGeom prst="rect">
            <a:avLst/>
          </a:prstGeom>
        </p:spPr>
      </p:pic>
    </p:spTree>
    <p:extLst>
      <p:ext uri="{BB962C8B-B14F-4D97-AF65-F5344CB8AC3E}">
        <p14:creationId xmlns:p14="http://schemas.microsoft.com/office/powerpoint/2010/main" val="119237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35114" y="228599"/>
            <a:ext cx="8534400" cy="6434361"/>
          </a:xfrm>
          <a:prstGeom prst="rect">
            <a:avLst/>
          </a:prstGeom>
          <a:noFill/>
          <a:ln w="127000">
            <a:solidFill>
              <a:srgbClr val="00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38200" y="2772013"/>
            <a:ext cx="3352800" cy="3046988"/>
          </a:xfrm>
          <a:prstGeom prst="rect">
            <a:avLst/>
          </a:prstGeom>
          <a:noFill/>
        </p:spPr>
        <p:txBody>
          <a:bodyPr wrap="square" rtlCol="0">
            <a:spAutoFit/>
          </a:bodyPr>
          <a:lstStyle/>
          <a:p>
            <a:pPr lvl="0" algn="ctr" fontAlgn="base">
              <a:spcBef>
                <a:spcPct val="0"/>
              </a:spcBef>
              <a:spcAft>
                <a:spcPct val="0"/>
              </a:spcAft>
            </a:pPr>
            <a:r>
              <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rPr>
              <a:t>We </a:t>
            </a: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want to:</a:t>
            </a:r>
            <a:endPar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endParaRPr>
          </a:p>
          <a:p>
            <a:pPr lvl="0" algn="ctr" fontAlgn="base">
              <a:spcBef>
                <a:spcPct val="0"/>
              </a:spcBef>
              <a:spcAft>
                <a:spcPct val="0"/>
              </a:spcAft>
            </a:pPr>
            <a:r>
              <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rPr>
              <a:t> </a:t>
            </a:r>
          </a:p>
          <a:p>
            <a:pPr lvl="0" algn="ctr" fontAlgn="base">
              <a:spcBef>
                <a:spcPct val="0"/>
              </a:spcBef>
              <a:spcAft>
                <a:spcPct val="0"/>
              </a:spcAft>
            </a:pPr>
            <a:r>
              <a:rPr lang="en-US" altLang="en-US" sz="2400" b="1" dirty="0" smtClean="0">
                <a:solidFill>
                  <a:srgbClr val="E2AC00"/>
                </a:solidFill>
                <a:latin typeface="Arial" panose="020B0604020202020204" pitchFamily="34" charset="0"/>
                <a:ea typeface="ＭＳ Ｐゴシック" pitchFamily="34" charset="-128"/>
                <a:cs typeface="Arial" panose="020B0604020202020204" pitchFamily="34" charset="0"/>
              </a:rPr>
              <a:t>Research</a:t>
            </a:r>
            <a:r>
              <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rPr>
              <a:t> </a:t>
            </a: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how well disability and refugee services </a:t>
            </a:r>
            <a:r>
              <a:rPr lang="en-US" altLang="en-US" sz="2400" b="1" dirty="0" smtClean="0">
                <a:latin typeface="Arial" panose="020B0604020202020204" pitchFamily="34" charset="0"/>
                <a:ea typeface="ＭＳ Ｐゴシック" pitchFamily="34" charset="-128"/>
                <a:cs typeface="Arial" panose="020B0604020202020204" pitchFamily="34" charset="0"/>
              </a:rPr>
              <a:t>work together and where there are current gaps</a:t>
            </a:r>
          </a:p>
        </p:txBody>
      </p:sp>
      <p:sp>
        <p:nvSpPr>
          <p:cNvPr id="29" name="Rectangle 28"/>
          <p:cNvSpPr/>
          <p:nvPr/>
        </p:nvSpPr>
        <p:spPr>
          <a:xfrm>
            <a:off x="457200" y="531674"/>
            <a:ext cx="4572000" cy="1754326"/>
          </a:xfrm>
          <a:prstGeom prst="rect">
            <a:avLst/>
          </a:prstGeom>
        </p:spPr>
        <p:txBody>
          <a:bodyPr>
            <a:spAutoFit/>
          </a:bodyPr>
          <a:lstStyle/>
          <a:p>
            <a:pPr lvl="0" algn="ctr" fontAlgn="base">
              <a:spcBef>
                <a:spcPct val="0"/>
              </a:spcBef>
              <a:spcAft>
                <a:spcPct val="0"/>
              </a:spcAft>
            </a:pPr>
            <a:r>
              <a:rPr lang="en-US" altLang="en-US" sz="3600" b="1" dirty="0">
                <a:solidFill>
                  <a:prstClr val="black"/>
                </a:solidFill>
                <a:latin typeface="Arial" panose="020B0604020202020204" pitchFamily="34" charset="0"/>
                <a:ea typeface="ＭＳ Ｐゴシック" pitchFamily="34" charset="-128"/>
                <a:cs typeface="Arial" panose="020B0604020202020204" pitchFamily="34" charset="0"/>
              </a:rPr>
              <a:t>How the Council wants to reach these communities</a:t>
            </a:r>
          </a:p>
        </p:txBody>
      </p:sp>
      <p:pic>
        <p:nvPicPr>
          <p:cNvPr id="7" name="Picture 6" descr="Refugees in AZ.tiff"/>
          <p:cNvPicPr>
            <a:picLocks noChangeAspect="1"/>
          </p:cNvPicPr>
          <p:nvPr/>
        </p:nvPicPr>
        <p:blipFill rotWithShape="1">
          <a:blip r:embed="rId3">
            <a:extLst>
              <a:ext uri="{28A0092B-C50C-407E-A947-70E740481C1C}">
                <a14:useLocalDpi xmlns:a14="http://schemas.microsoft.com/office/drawing/2010/main" val="0"/>
              </a:ext>
            </a:extLst>
          </a:blip>
          <a:srcRect l="12672" r="12364"/>
          <a:stretch/>
        </p:blipFill>
        <p:spPr>
          <a:xfrm>
            <a:off x="4953000" y="1599112"/>
            <a:ext cx="3630816" cy="3811088"/>
          </a:xfrm>
          <a:prstGeom prst="rect">
            <a:avLst/>
          </a:prstGeom>
        </p:spPr>
      </p:pic>
    </p:spTree>
    <p:extLst>
      <p:ext uri="{BB962C8B-B14F-4D97-AF65-F5344CB8AC3E}">
        <p14:creationId xmlns:p14="http://schemas.microsoft.com/office/powerpoint/2010/main" val="264329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35114" y="228599"/>
            <a:ext cx="8534400" cy="6434361"/>
          </a:xfrm>
          <a:prstGeom prst="rect">
            <a:avLst/>
          </a:prstGeom>
          <a:noFill/>
          <a:ln w="127000">
            <a:solidFill>
              <a:srgbClr val="00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71944" y="2819400"/>
            <a:ext cx="3429000" cy="2769989"/>
          </a:xfrm>
          <a:prstGeom prst="rect">
            <a:avLst/>
          </a:prstGeom>
          <a:noFill/>
        </p:spPr>
        <p:txBody>
          <a:bodyPr wrap="square" rtlCol="0">
            <a:spAutoFit/>
          </a:bodyPr>
          <a:lstStyle/>
          <a:p>
            <a:pPr marL="285750" indent="-285750">
              <a:spcAft>
                <a:spcPts val="1200"/>
              </a:spcAft>
              <a:buClr>
                <a:srgbClr val="C00000"/>
              </a:buClr>
              <a:buFont typeface="Arial" panose="020B0604020202020204" pitchFamily="34" charset="0"/>
              <a:buChar char="•"/>
            </a:pPr>
            <a:r>
              <a:rPr lang="en-US" altLang="en-US" sz="2400" b="1" dirty="0">
                <a:latin typeface="Arial" panose="020B0604020202020204" pitchFamily="34" charset="0"/>
                <a:cs typeface="Arial" panose="020B0604020202020204" pitchFamily="34" charset="0"/>
              </a:rPr>
              <a:t>Hispanics and Latinos</a:t>
            </a:r>
          </a:p>
          <a:p>
            <a:pPr marL="285750" indent="-285750">
              <a:spcAft>
                <a:spcPts val="1200"/>
              </a:spcAft>
              <a:buClr>
                <a:srgbClr val="C00000"/>
              </a:buClr>
              <a:buFont typeface="Arial" panose="020B0604020202020204" pitchFamily="34" charset="0"/>
              <a:buChar char="•"/>
            </a:pPr>
            <a:r>
              <a:rPr lang="en-US" altLang="en-US" sz="2400" b="1" dirty="0">
                <a:latin typeface="Arial" panose="020B0604020202020204" pitchFamily="34" charset="0"/>
                <a:cs typeface="Arial" panose="020B0604020202020204" pitchFamily="34" charset="0"/>
              </a:rPr>
              <a:t>Tribal communities</a:t>
            </a:r>
          </a:p>
          <a:p>
            <a:pPr marL="285750" indent="-285750">
              <a:spcAft>
                <a:spcPts val="1200"/>
              </a:spcAft>
              <a:buClr>
                <a:srgbClr val="C00000"/>
              </a:buClr>
              <a:buFont typeface="Arial" panose="020B0604020202020204" pitchFamily="34" charset="0"/>
              <a:buChar char="•"/>
            </a:pPr>
            <a:r>
              <a:rPr lang="en-US" altLang="en-US" sz="2400" b="1" dirty="0">
                <a:latin typeface="Arial" panose="020B0604020202020204" pitchFamily="34" charset="0"/>
                <a:cs typeface="Arial" panose="020B0604020202020204" pitchFamily="34" charset="0"/>
              </a:rPr>
              <a:t>Deaf and Hard of </a:t>
            </a:r>
            <a:r>
              <a:rPr lang="en-US" altLang="en-US" sz="2400" b="1" dirty="0" smtClean="0">
                <a:latin typeface="Arial" panose="020B0604020202020204" pitchFamily="34" charset="0"/>
                <a:cs typeface="Arial" panose="020B0604020202020204" pitchFamily="34" charset="0"/>
              </a:rPr>
              <a:t>Hearing</a:t>
            </a:r>
          </a:p>
          <a:p>
            <a:pPr marL="285750" indent="-285750">
              <a:spcAft>
                <a:spcPts val="1200"/>
              </a:spcAft>
              <a:buClr>
                <a:srgbClr val="C00000"/>
              </a:buClr>
              <a:buFont typeface="Arial" panose="020B0604020202020204" pitchFamily="34" charset="0"/>
              <a:buChar char="•"/>
            </a:pPr>
            <a:r>
              <a:rPr lang="en-US" altLang="en-US" sz="2400" b="1" dirty="0" smtClean="0">
                <a:latin typeface="Arial" panose="020B0604020202020204" pitchFamily="34" charset="0"/>
                <a:cs typeface="Arial" panose="020B0604020202020204" pitchFamily="34" charset="0"/>
              </a:rPr>
              <a:t>Refugees</a:t>
            </a:r>
            <a:endParaRPr lang="en-US" altLang="en-US" sz="2400" b="1" dirty="0">
              <a:latin typeface="Arial" panose="020B0604020202020204" pitchFamily="34" charset="0"/>
              <a:cs typeface="Arial" panose="020B0604020202020204" pitchFamily="34" charset="0"/>
            </a:endParaRPr>
          </a:p>
        </p:txBody>
      </p:sp>
      <p:sp>
        <p:nvSpPr>
          <p:cNvPr id="29" name="Rectangle 28"/>
          <p:cNvSpPr/>
          <p:nvPr/>
        </p:nvSpPr>
        <p:spPr>
          <a:xfrm>
            <a:off x="533399" y="531674"/>
            <a:ext cx="7976931" cy="2862322"/>
          </a:xfrm>
          <a:prstGeom prst="rect">
            <a:avLst/>
          </a:prstGeom>
        </p:spPr>
        <p:txBody>
          <a:bodyPr wrap="square">
            <a:spAutoFit/>
          </a:bodyPr>
          <a:lstStyle/>
          <a:p>
            <a:r>
              <a:rPr lang="en-US" altLang="en-US" sz="3600" b="1" dirty="0" smtClean="0">
                <a:solidFill>
                  <a:srgbClr val="000000"/>
                </a:solidFill>
                <a:latin typeface="Arial" panose="020B0604020202020204" pitchFamily="34" charset="0"/>
                <a:cs typeface="Arial" panose="020B0604020202020204" pitchFamily="34" charset="0"/>
              </a:rPr>
              <a:t>The Council leading efforts to </a:t>
            </a:r>
            <a:r>
              <a:rPr lang="en-US" altLang="en-US" sz="3600" b="1" kern="0" dirty="0" smtClean="0">
                <a:solidFill>
                  <a:srgbClr val="000000"/>
                </a:solidFill>
                <a:latin typeface="Arial" panose="020B0604020202020204" pitchFamily="34" charset="0"/>
                <a:ea typeface="ＭＳ Ｐゴシック"/>
                <a:cs typeface="Arial" panose="020B0604020202020204" pitchFamily="34" charset="0"/>
              </a:rPr>
              <a:t>be more responsive to culturally </a:t>
            </a:r>
            <a:r>
              <a:rPr lang="en-US" altLang="en-US" sz="3600" b="1" kern="0" dirty="0">
                <a:solidFill>
                  <a:srgbClr val="000000"/>
                </a:solidFill>
                <a:latin typeface="Arial" panose="020B0604020202020204" pitchFamily="34" charset="0"/>
                <a:ea typeface="ＭＳ Ｐゴシック"/>
                <a:cs typeface="Arial" panose="020B0604020202020204" pitchFamily="34" charset="0"/>
              </a:rPr>
              <a:t>&amp; </a:t>
            </a:r>
            <a:r>
              <a:rPr lang="en-US" altLang="en-US" sz="3600" b="1" kern="0" dirty="0" smtClean="0">
                <a:solidFill>
                  <a:srgbClr val="000000"/>
                </a:solidFill>
                <a:latin typeface="Arial" panose="020B0604020202020204" pitchFamily="34" charset="0"/>
                <a:ea typeface="ＭＳ Ｐゴシック"/>
                <a:cs typeface="Arial" panose="020B0604020202020204" pitchFamily="34" charset="0"/>
              </a:rPr>
              <a:t>linguistically </a:t>
            </a:r>
            <a:r>
              <a:rPr lang="en-US" altLang="en-US" sz="3600" b="1" kern="0" dirty="0">
                <a:solidFill>
                  <a:srgbClr val="000000"/>
                </a:solidFill>
                <a:latin typeface="Arial" panose="020B0604020202020204" pitchFamily="34" charset="0"/>
                <a:ea typeface="ＭＳ Ｐゴシック"/>
                <a:cs typeface="Arial" panose="020B0604020202020204" pitchFamily="34" charset="0"/>
              </a:rPr>
              <a:t>d</a:t>
            </a:r>
            <a:r>
              <a:rPr lang="en-US" altLang="en-US" sz="3600" b="1" kern="0" dirty="0" smtClean="0">
                <a:solidFill>
                  <a:srgbClr val="000000"/>
                </a:solidFill>
                <a:latin typeface="Arial" panose="020B0604020202020204" pitchFamily="34" charset="0"/>
                <a:ea typeface="ＭＳ Ｐゴシック"/>
                <a:cs typeface="Arial" panose="020B0604020202020204" pitchFamily="34" charset="0"/>
              </a:rPr>
              <a:t>iverse communities</a:t>
            </a:r>
          </a:p>
          <a:p>
            <a:endParaRPr lang="en-US" altLang="en-US" sz="3600" b="1" kern="0" dirty="0">
              <a:solidFill>
                <a:srgbClr val="000000"/>
              </a:solidFill>
              <a:latin typeface="Arial" panose="020B0604020202020204" pitchFamily="34" charset="0"/>
              <a:ea typeface="ＭＳ Ｐゴシック"/>
              <a:cs typeface="Arial" panose="020B0604020202020204" pitchFamily="34" charset="0"/>
            </a:endParaRPr>
          </a:p>
          <a:p>
            <a:endParaRPr lang="en-US" altLang="en-US" sz="3600" b="1" kern="0" dirty="0">
              <a:solidFill>
                <a:srgbClr val="000000"/>
              </a:solidFill>
              <a:latin typeface="Arial" panose="020B0604020202020204" pitchFamily="34" charset="0"/>
              <a:ea typeface="ＭＳ Ｐゴシック"/>
              <a:cs typeface="Arial" panose="020B0604020202020204" pitchFamily="34" charset="0"/>
            </a:endParaRPr>
          </a:p>
        </p:txBody>
      </p:sp>
      <p:pic>
        <p:nvPicPr>
          <p:cNvPr id="2" name="Picture 1" descr="Linguistically Competen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2514600"/>
            <a:ext cx="4395531" cy="2929639"/>
          </a:xfrm>
          <a:prstGeom prst="rect">
            <a:avLst/>
          </a:prstGeom>
        </p:spPr>
      </p:pic>
    </p:spTree>
    <p:extLst>
      <p:ext uri="{BB962C8B-B14F-4D97-AF65-F5344CB8AC3E}">
        <p14:creationId xmlns:p14="http://schemas.microsoft.com/office/powerpoint/2010/main" val="164481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35114" y="228599"/>
            <a:ext cx="8534400" cy="6434361"/>
          </a:xfrm>
          <a:prstGeom prst="rect">
            <a:avLst/>
          </a:prstGeom>
          <a:noFill/>
          <a:ln w="127000">
            <a:solidFill>
              <a:srgbClr val="00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42126" y="1443206"/>
            <a:ext cx="3829873" cy="5632311"/>
          </a:xfrm>
          <a:prstGeom prst="rect">
            <a:avLst/>
          </a:prstGeom>
          <a:noFill/>
        </p:spPr>
        <p:txBody>
          <a:bodyPr wrap="square" rtlCol="0">
            <a:spAutoFit/>
          </a:bodyPr>
          <a:lstStyle/>
          <a:p>
            <a:pPr lvl="0" algn="ctr" fontAlgn="base">
              <a:spcBef>
                <a:spcPct val="0"/>
              </a:spcBef>
              <a:spcAft>
                <a:spcPct val="0"/>
              </a:spcAft>
            </a:pP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Populations Impacted:</a:t>
            </a:r>
          </a:p>
          <a:p>
            <a:pPr lvl="0" algn="ctr" fontAlgn="base">
              <a:spcBef>
                <a:spcPct val="0"/>
              </a:spcBef>
              <a:spcAft>
                <a:spcPct val="0"/>
              </a:spcAft>
            </a:pPr>
            <a:endPar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endParaRPr>
          </a:p>
          <a:p>
            <a:pPr lvl="0" algn="ctr" fontAlgn="base">
              <a:spcBef>
                <a:spcPct val="0"/>
              </a:spcBef>
              <a:spcAft>
                <a:spcPct val="0"/>
              </a:spcAft>
            </a:pP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Foster Care </a:t>
            </a:r>
            <a:endPar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endParaRPr>
          </a:p>
          <a:p>
            <a:pPr lvl="0" algn="ctr" fontAlgn="base">
              <a:spcBef>
                <a:spcPct val="0"/>
              </a:spcBef>
              <a:spcAft>
                <a:spcPct val="0"/>
              </a:spcAft>
            </a:pPr>
            <a:endPar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endParaRPr>
          </a:p>
          <a:p>
            <a:pPr lvl="0" algn="ctr" fontAlgn="base">
              <a:spcBef>
                <a:spcPct val="0"/>
              </a:spcBef>
              <a:spcAft>
                <a:spcPct val="0"/>
              </a:spcAft>
            </a:pP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Juvenile and Adult Corrections</a:t>
            </a:r>
          </a:p>
          <a:p>
            <a:pPr lvl="0" algn="ctr" fontAlgn="base">
              <a:spcBef>
                <a:spcPct val="0"/>
              </a:spcBef>
              <a:spcAft>
                <a:spcPct val="0"/>
              </a:spcAft>
            </a:pPr>
            <a:endPar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endParaRPr>
          </a:p>
          <a:p>
            <a:pPr lvl="0" algn="ctr" fontAlgn="base">
              <a:spcBef>
                <a:spcPct val="0"/>
              </a:spcBef>
              <a:spcAft>
                <a:spcPct val="0"/>
              </a:spcAft>
            </a:pP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First Responders</a:t>
            </a:r>
          </a:p>
          <a:p>
            <a:pPr lvl="0" algn="ctr" fontAlgn="base">
              <a:spcBef>
                <a:spcPct val="0"/>
              </a:spcBef>
              <a:spcAft>
                <a:spcPct val="0"/>
              </a:spcAft>
            </a:pPr>
            <a:endPar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endParaRPr>
          </a:p>
          <a:p>
            <a:pPr lvl="0" algn="ctr" fontAlgn="base">
              <a:spcBef>
                <a:spcPct val="0"/>
              </a:spcBef>
              <a:spcAft>
                <a:spcPct val="0"/>
              </a:spcAft>
            </a:pP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MH Provider Network</a:t>
            </a:r>
          </a:p>
          <a:p>
            <a:pPr lvl="0" algn="ctr" fontAlgn="base">
              <a:spcBef>
                <a:spcPct val="0"/>
              </a:spcBef>
              <a:spcAft>
                <a:spcPct val="0"/>
              </a:spcAft>
            </a:pPr>
            <a:endPar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endParaRPr>
          </a:p>
          <a:p>
            <a:pPr lvl="0" algn="ctr" fontAlgn="base">
              <a:spcBef>
                <a:spcPct val="0"/>
              </a:spcBef>
              <a:spcAft>
                <a:spcPct val="0"/>
              </a:spcAft>
            </a:pP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Individuals with autism  </a:t>
            </a:r>
          </a:p>
          <a:p>
            <a:pPr lvl="0" algn="ctr" fontAlgn="base">
              <a:spcBef>
                <a:spcPct val="0"/>
              </a:spcBef>
              <a:spcAft>
                <a:spcPct val="0"/>
              </a:spcAft>
            </a:pPr>
            <a:endPar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endParaRPr>
          </a:p>
          <a:p>
            <a:pPr lvl="0" algn="ctr" fontAlgn="base">
              <a:spcBef>
                <a:spcPct val="0"/>
              </a:spcBef>
              <a:spcAft>
                <a:spcPct val="0"/>
              </a:spcAft>
            </a:pPr>
            <a:endPar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endParaRPr>
          </a:p>
          <a:p>
            <a:pPr lvl="0" algn="ctr" fontAlgn="base">
              <a:spcBef>
                <a:spcPct val="0"/>
              </a:spcBef>
              <a:spcAft>
                <a:spcPct val="0"/>
              </a:spcAft>
            </a:pP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 </a:t>
            </a:r>
            <a:endPar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endParaRPr>
          </a:p>
        </p:txBody>
      </p:sp>
      <p:sp>
        <p:nvSpPr>
          <p:cNvPr id="29" name="Rectangle 28"/>
          <p:cNvSpPr/>
          <p:nvPr/>
        </p:nvSpPr>
        <p:spPr>
          <a:xfrm>
            <a:off x="609600" y="531674"/>
            <a:ext cx="7543800" cy="630942"/>
          </a:xfrm>
          <a:prstGeom prst="rect">
            <a:avLst/>
          </a:prstGeom>
        </p:spPr>
        <p:txBody>
          <a:bodyPr wrap="square">
            <a:spAutoFit/>
          </a:bodyPr>
          <a:lstStyle/>
          <a:p>
            <a:pPr lvl="0" fontAlgn="base">
              <a:spcBef>
                <a:spcPct val="0"/>
              </a:spcBef>
              <a:spcAft>
                <a:spcPct val="0"/>
              </a:spcAft>
            </a:pPr>
            <a:r>
              <a:rPr lang="en-US" altLang="en-US" sz="3500" b="1" dirty="0">
                <a:latin typeface="Arial" panose="020B0604020202020204" pitchFamily="34" charset="0"/>
                <a:ea typeface="ＭＳ Ｐゴシック" pitchFamily="34" charset="-128"/>
                <a:cs typeface="Arial" panose="020B0604020202020204" pitchFamily="34" charset="0"/>
              </a:rPr>
              <a:t>Arizona ranks </a:t>
            </a:r>
            <a:r>
              <a:rPr lang="en-US" altLang="en-US" sz="3500" b="1" dirty="0" smtClean="0">
                <a:latin typeface="Arial" panose="020B0604020202020204" pitchFamily="34" charset="0"/>
                <a:ea typeface="ＭＳ Ｐゴシック" pitchFamily="34" charset="-128"/>
                <a:cs typeface="Arial" panose="020B0604020202020204" pitchFamily="34" charset="0"/>
              </a:rPr>
              <a:t>#50 </a:t>
            </a:r>
            <a:r>
              <a:rPr lang="en-US" altLang="en-US" sz="3500" b="1" dirty="0">
                <a:latin typeface="Arial" panose="020B0604020202020204" pitchFamily="34" charset="0"/>
                <a:ea typeface="ＭＳ Ｐゴシック" pitchFamily="34" charset="-128"/>
                <a:cs typeface="Arial" panose="020B0604020202020204" pitchFamily="34" charset="0"/>
              </a:rPr>
              <a:t>in Mental Health</a:t>
            </a:r>
          </a:p>
        </p:txBody>
      </p:sp>
      <p:pic>
        <p:nvPicPr>
          <p:cNvPr id="5" name="Picture 4" descr="Bald Head_Mental Health repor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9" y="1895460"/>
            <a:ext cx="3875405" cy="4358469"/>
          </a:xfrm>
          <a:prstGeom prst="rect">
            <a:avLst/>
          </a:prstGeom>
        </p:spPr>
      </p:pic>
    </p:spTree>
    <p:extLst>
      <p:ext uri="{BB962C8B-B14F-4D97-AF65-F5344CB8AC3E}">
        <p14:creationId xmlns:p14="http://schemas.microsoft.com/office/powerpoint/2010/main" val="344600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04800" y="152400"/>
            <a:ext cx="8534400" cy="6434361"/>
          </a:xfrm>
          <a:prstGeom prst="rect">
            <a:avLst/>
          </a:prstGeom>
          <a:noFill/>
          <a:ln w="127000">
            <a:solidFill>
              <a:srgbClr val="00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41982" y="152400"/>
            <a:ext cx="4572000" cy="4462760"/>
          </a:xfrm>
          <a:prstGeom prst="rect">
            <a:avLst/>
          </a:prstGeom>
        </p:spPr>
        <p:txBody>
          <a:bodyPr>
            <a:spAutoFit/>
          </a:bodyPr>
          <a:lstStyle/>
          <a:p>
            <a:pPr lvl="0" algn="ctr" fontAlgn="base">
              <a:spcBef>
                <a:spcPct val="0"/>
              </a:spcBef>
              <a:spcAft>
                <a:spcPct val="0"/>
              </a:spcAft>
            </a:pPr>
            <a:endParaRPr lang="en-US" altLang="en-US" sz="3600" b="1" dirty="0" smtClean="0">
              <a:solidFill>
                <a:prstClr val="black"/>
              </a:solidFill>
              <a:latin typeface="Arial" panose="020B0604020202020204" pitchFamily="34" charset="0"/>
              <a:ea typeface="ＭＳ Ｐゴシック" pitchFamily="34" charset="-128"/>
              <a:cs typeface="Arial" panose="020B0604020202020204" pitchFamily="34" charset="0"/>
            </a:endParaRPr>
          </a:p>
          <a:p>
            <a:pPr lvl="0" algn="ctr" fontAlgn="base">
              <a:spcBef>
                <a:spcPct val="0"/>
              </a:spcBef>
              <a:spcAft>
                <a:spcPct val="0"/>
              </a:spcAft>
            </a:pPr>
            <a:endParaRPr lang="en-US" altLang="en-US" sz="3600" b="1" dirty="0">
              <a:solidFill>
                <a:prstClr val="black"/>
              </a:solidFill>
              <a:latin typeface="Arial" panose="020B0604020202020204" pitchFamily="34" charset="0"/>
              <a:ea typeface="ＭＳ Ｐゴシック" pitchFamily="34" charset="-128"/>
              <a:cs typeface="Arial" panose="020B0604020202020204" pitchFamily="34" charset="0"/>
            </a:endParaRPr>
          </a:p>
          <a:p>
            <a:pPr lvl="0" algn="ctr" fontAlgn="base">
              <a:spcBef>
                <a:spcPct val="0"/>
              </a:spcBef>
              <a:spcAft>
                <a:spcPct val="0"/>
              </a:spcAft>
            </a:pPr>
            <a:r>
              <a:rPr lang="en-US" altLang="en-US" sz="3200" b="1" dirty="0" smtClean="0">
                <a:solidFill>
                  <a:prstClr val="black"/>
                </a:solidFill>
                <a:latin typeface="Arial" panose="020B0604020202020204" pitchFamily="34" charset="0"/>
                <a:ea typeface="ＭＳ Ｐゴシック" pitchFamily="34" charset="-128"/>
                <a:cs typeface="Arial" panose="020B0604020202020204" pitchFamily="34" charset="0"/>
              </a:rPr>
              <a:t>The Council wants to:</a:t>
            </a:r>
          </a:p>
          <a:p>
            <a:pPr lvl="0" algn="ctr" fontAlgn="base">
              <a:spcBef>
                <a:spcPct val="0"/>
              </a:spcBef>
              <a:spcAft>
                <a:spcPct val="0"/>
              </a:spcAft>
            </a:pPr>
            <a:endPar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endParaRPr>
          </a:p>
          <a:p>
            <a:pPr lvl="0" algn="ctr" fontAlgn="base">
              <a:spcBef>
                <a:spcPct val="0"/>
              </a:spcBef>
              <a:spcAft>
                <a:spcPct val="0"/>
              </a:spcAft>
            </a:pPr>
            <a:endPar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endParaRPr>
          </a:p>
          <a:p>
            <a:pPr lvl="0" algn="ctr" fontAlgn="base">
              <a:spcBef>
                <a:spcPct val="0"/>
              </a:spcBef>
              <a:spcAft>
                <a:spcPct val="0"/>
              </a:spcAft>
            </a:pPr>
            <a:endPar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endParaRPr>
          </a:p>
          <a:p>
            <a:pPr lvl="0" algn="ctr" fontAlgn="base">
              <a:spcBef>
                <a:spcPct val="0"/>
              </a:spcBef>
              <a:spcAft>
                <a:spcPct val="0"/>
              </a:spcAft>
            </a:pPr>
            <a:endParaRPr lang="en-US" altLang="en-US" sz="3600" b="1" dirty="0">
              <a:solidFill>
                <a:prstClr val="black"/>
              </a:solidFill>
              <a:latin typeface="Arial" panose="020B0604020202020204" pitchFamily="34" charset="0"/>
              <a:ea typeface="ＭＳ Ｐゴシック" pitchFamily="34" charset="-128"/>
              <a:cs typeface="Arial" panose="020B0604020202020204" pitchFamily="34" charset="0"/>
            </a:endParaRPr>
          </a:p>
          <a:p>
            <a:pPr lvl="0" algn="ctr" fontAlgn="base">
              <a:spcBef>
                <a:spcPct val="0"/>
              </a:spcBef>
              <a:spcAft>
                <a:spcPct val="0"/>
              </a:spcAft>
            </a:pPr>
            <a:endParaRPr lang="en-US" altLang="en-US" sz="3600" b="1" dirty="0" smtClean="0">
              <a:solidFill>
                <a:prstClr val="black"/>
              </a:solidFill>
              <a:latin typeface="Arial" panose="020B0604020202020204" pitchFamily="34" charset="0"/>
              <a:ea typeface="ＭＳ Ｐゴシック" pitchFamily="34" charset="-128"/>
              <a:cs typeface="Arial" panose="020B0604020202020204" pitchFamily="34" charset="0"/>
            </a:endParaRPr>
          </a:p>
          <a:p>
            <a:pPr lvl="0" algn="ctr" fontAlgn="base">
              <a:spcBef>
                <a:spcPct val="0"/>
              </a:spcBef>
              <a:spcAft>
                <a:spcPct val="0"/>
              </a:spcAft>
            </a:pPr>
            <a:endParaRPr lang="en-US" altLang="en-US" sz="3600" b="1" dirty="0">
              <a:solidFill>
                <a:prstClr val="black"/>
              </a:solidFill>
              <a:latin typeface="Arial" panose="020B0604020202020204" pitchFamily="34" charset="0"/>
              <a:ea typeface="ＭＳ Ｐゴシック" pitchFamily="34" charset="-128"/>
              <a:cs typeface="Arial" panose="020B0604020202020204" pitchFamily="34" charset="0"/>
            </a:endParaRPr>
          </a:p>
        </p:txBody>
      </p:sp>
      <p:sp>
        <p:nvSpPr>
          <p:cNvPr id="6" name="TextBox 5"/>
          <p:cNvSpPr txBox="1"/>
          <p:nvPr/>
        </p:nvSpPr>
        <p:spPr>
          <a:xfrm>
            <a:off x="518923" y="304378"/>
            <a:ext cx="8320277" cy="646331"/>
          </a:xfrm>
          <a:prstGeom prst="rect">
            <a:avLst/>
          </a:prstGeom>
          <a:noFill/>
        </p:spPr>
        <p:txBody>
          <a:bodyPr wrap="square" rtlCol="0">
            <a:spAutoFit/>
          </a:bodyPr>
          <a:lstStyle/>
          <a:p>
            <a:pPr algn="ctr"/>
            <a:r>
              <a:rPr lang="en-US" sz="3600" b="1" dirty="0" smtClean="0"/>
              <a:t>FIRST RESPONDERS’ ACTIONS  ARE KEY!</a:t>
            </a:r>
            <a:endParaRPr lang="en-US" sz="3600" b="1" dirty="0"/>
          </a:p>
        </p:txBody>
      </p:sp>
      <p:pic>
        <p:nvPicPr>
          <p:cNvPr id="2" name="Picture 1"/>
          <p:cNvPicPr>
            <a:picLocks noChangeAspect="1"/>
          </p:cNvPicPr>
          <p:nvPr/>
        </p:nvPicPr>
        <p:blipFill>
          <a:blip r:embed="rId3"/>
          <a:stretch>
            <a:fillRect/>
          </a:stretch>
        </p:blipFill>
        <p:spPr>
          <a:xfrm>
            <a:off x="665426" y="2105946"/>
            <a:ext cx="4610100" cy="48467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7041" y="2132179"/>
            <a:ext cx="3412667" cy="2743200"/>
          </a:xfrm>
          <a:prstGeom prst="rect">
            <a:avLst/>
          </a:prstGeom>
        </p:spPr>
      </p:pic>
    </p:spTree>
    <p:extLst>
      <p:ext uri="{BB962C8B-B14F-4D97-AF65-F5344CB8AC3E}">
        <p14:creationId xmlns:p14="http://schemas.microsoft.com/office/powerpoint/2010/main" val="274809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73395" y="223046"/>
            <a:ext cx="7924800" cy="1077218"/>
          </a:xfrm>
          <a:prstGeom prst="rect">
            <a:avLst/>
          </a:prstGeom>
        </p:spPr>
        <p:txBody>
          <a:bodyPr wrap="square">
            <a:spAutoFit/>
          </a:bodyPr>
          <a:lstStyle/>
          <a:p>
            <a:pPr lvl="0" algn="ctr" fontAlgn="base">
              <a:spcBef>
                <a:spcPct val="0"/>
              </a:spcBef>
              <a:spcAft>
                <a:spcPct val="0"/>
              </a:spcAft>
            </a:pPr>
            <a:r>
              <a:rPr lang="en-US" altLang="en-US" sz="3200" b="1" dirty="0">
                <a:latin typeface="Optima LT Std" pitchFamily="34" charset="0"/>
                <a:ea typeface="ＭＳ Ｐゴシック" pitchFamily="34" charset="-128"/>
              </a:rPr>
              <a:t>M</a:t>
            </a:r>
            <a:r>
              <a:rPr lang="en-US" altLang="en-US" sz="3200" b="1" dirty="0" smtClean="0">
                <a:latin typeface="Optima LT Std" pitchFamily="34" charset="0"/>
                <a:ea typeface="ＭＳ Ｐゴシック" pitchFamily="34" charset="-128"/>
              </a:rPr>
              <a:t>ost live at home, unaware of other options… as families age</a:t>
            </a:r>
            <a:endParaRPr lang="en-US" altLang="en-US" sz="3200" b="1" dirty="0">
              <a:latin typeface="Optima LT Std" pitchFamily="34" charset="0"/>
              <a:ea typeface="ＭＳ Ｐゴシック" pitchFamily="34" charset="-128"/>
            </a:endParaRPr>
          </a:p>
        </p:txBody>
      </p:sp>
      <p:sp>
        <p:nvSpPr>
          <p:cNvPr id="5" name="Rectangle 4"/>
          <p:cNvSpPr/>
          <p:nvPr/>
        </p:nvSpPr>
        <p:spPr>
          <a:xfrm>
            <a:off x="304800" y="2124238"/>
            <a:ext cx="8534400" cy="4373630"/>
          </a:xfrm>
          <a:prstGeom prst="rect">
            <a:avLst/>
          </a:prstGeom>
          <a:solidFill>
            <a:schemeClr val="bg1">
              <a:alpha val="7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en-US" altLang="en-US" b="1"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647701" y="1401363"/>
            <a:ext cx="10744200" cy="707886"/>
          </a:xfrm>
          <a:prstGeom prst="rect">
            <a:avLst/>
          </a:prstGeom>
        </p:spPr>
        <p:txBody>
          <a:bodyPr wrap="square">
            <a:spAutoFit/>
          </a:bodyPr>
          <a:lstStyle/>
          <a:p>
            <a:pPr algn="ctr">
              <a:buFontTx/>
              <a:buNone/>
            </a:pPr>
            <a:r>
              <a:rPr lang="en-US" altLang="en-US" sz="2000" b="1" dirty="0">
                <a:latin typeface="Arial" panose="020B0604020202020204" pitchFamily="34" charset="0"/>
                <a:cs typeface="Arial" panose="020B0604020202020204" pitchFamily="34" charset="0"/>
              </a:rPr>
              <a:t>Percentage of </a:t>
            </a:r>
            <a:r>
              <a:rPr lang="en-US" altLang="en-US" sz="2000" b="1" dirty="0" smtClean="0">
                <a:latin typeface="Arial" panose="020B0604020202020204" pitchFamily="34" charset="0"/>
                <a:cs typeface="Arial" panose="020B0604020202020204" pitchFamily="34" charset="0"/>
              </a:rPr>
              <a:t>Arizonans with </a:t>
            </a:r>
            <a:r>
              <a:rPr lang="en-US" altLang="en-US" sz="2000" b="1" dirty="0">
                <a:latin typeface="Arial" panose="020B0604020202020204" pitchFamily="34" charset="0"/>
                <a:cs typeface="Arial" panose="020B0604020202020204" pitchFamily="34" charset="0"/>
              </a:rPr>
              <a:t>ID/DD by Residential Setting </a:t>
            </a:r>
          </a:p>
          <a:p>
            <a:pPr algn="ctr">
              <a:buFontTx/>
              <a:buNone/>
            </a:pPr>
            <a:r>
              <a:rPr lang="en-US" altLang="en-US" sz="2000" b="1" dirty="0">
                <a:latin typeface="Arial" panose="020B0604020202020204" pitchFamily="34" charset="0"/>
                <a:cs typeface="Arial" panose="020B0604020202020204" pitchFamily="34" charset="0"/>
              </a:rPr>
              <a:t>(June 30, </a:t>
            </a:r>
            <a:r>
              <a:rPr lang="en-US" altLang="en-US" sz="2000" b="1" dirty="0" smtClean="0">
                <a:latin typeface="Arial" panose="020B0604020202020204" pitchFamily="34" charset="0"/>
                <a:cs typeface="Arial" panose="020B0604020202020204" pitchFamily="34" charset="0"/>
              </a:rPr>
              <a:t>2016) </a:t>
            </a:r>
            <a:endParaRPr lang="en-US" altLang="en-US" sz="2000" b="1" dirty="0">
              <a:latin typeface="Arial" panose="020B0604020202020204" pitchFamily="34" charset="0"/>
              <a:cs typeface="Arial" panose="020B060402020202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3512536616"/>
              </p:ext>
            </p:extLst>
          </p:nvPr>
        </p:nvGraphicFramePr>
        <p:xfrm>
          <a:off x="673395" y="2114245"/>
          <a:ext cx="8102009" cy="422713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304800" y="152400"/>
            <a:ext cx="8534400" cy="6434361"/>
          </a:xfrm>
          <a:prstGeom prst="rect">
            <a:avLst/>
          </a:prstGeom>
          <a:noFill/>
          <a:ln w="127000">
            <a:solidFill>
              <a:srgbClr val="00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899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73395" y="223046"/>
            <a:ext cx="7924800" cy="584775"/>
          </a:xfrm>
          <a:prstGeom prst="rect">
            <a:avLst/>
          </a:prstGeom>
        </p:spPr>
        <p:txBody>
          <a:bodyPr wrap="square">
            <a:spAutoFit/>
          </a:bodyPr>
          <a:lstStyle/>
          <a:p>
            <a:pPr lvl="0" algn="ctr" fontAlgn="base">
              <a:spcBef>
                <a:spcPct val="0"/>
              </a:spcBef>
              <a:spcAft>
                <a:spcPct val="0"/>
              </a:spcAft>
            </a:pPr>
            <a:r>
              <a:rPr lang="en-US" altLang="en-US" sz="3200" b="1" dirty="0" smtClean="0">
                <a:latin typeface="Optima LT Std" pitchFamily="34" charset="0"/>
                <a:ea typeface="ＭＳ Ｐゴシック" pitchFamily="34" charset="-128"/>
              </a:rPr>
              <a:t>Planning for the Future</a:t>
            </a:r>
          </a:p>
        </p:txBody>
      </p:sp>
      <p:sp>
        <p:nvSpPr>
          <p:cNvPr id="8" name="Rectangle 7"/>
          <p:cNvSpPr/>
          <p:nvPr/>
        </p:nvSpPr>
        <p:spPr>
          <a:xfrm>
            <a:off x="304800" y="152400"/>
            <a:ext cx="8534400" cy="6434361"/>
          </a:xfrm>
          <a:prstGeom prst="rect">
            <a:avLst/>
          </a:prstGeom>
          <a:noFill/>
          <a:ln w="127000">
            <a:solidFill>
              <a:srgbClr val="00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73395" y="968923"/>
            <a:ext cx="3898605" cy="5355312"/>
          </a:xfrm>
          <a:prstGeom prst="rect">
            <a:avLst/>
          </a:prstGeom>
          <a:noFill/>
        </p:spPr>
        <p:txBody>
          <a:bodyPr wrap="square" rtlCol="0">
            <a:spAutoFit/>
          </a:bodyPr>
          <a:lstStyle/>
          <a:p>
            <a:r>
              <a:rPr lang="en-US" sz="3600" b="1" dirty="0" smtClean="0"/>
              <a:t>The Council publishes material and educates on:</a:t>
            </a:r>
          </a:p>
          <a:p>
            <a:endParaRPr lang="en-US" sz="3600" b="1" dirty="0" smtClean="0"/>
          </a:p>
          <a:p>
            <a:pPr marL="285750" indent="-285750">
              <a:buFont typeface="Arial" panose="020B0604020202020204" pitchFamily="34" charset="0"/>
              <a:buChar char="•"/>
            </a:pPr>
            <a:r>
              <a:rPr lang="en-US" sz="3600" dirty="0" smtClean="0"/>
              <a:t>Housing options</a:t>
            </a:r>
          </a:p>
          <a:p>
            <a:pPr marL="285750" indent="-285750">
              <a:buFont typeface="Arial" panose="020B0604020202020204" pitchFamily="34" charset="0"/>
              <a:buChar char="•"/>
            </a:pPr>
            <a:r>
              <a:rPr lang="en-US" sz="3600" dirty="0" smtClean="0"/>
              <a:t>ABLE Accounts</a:t>
            </a:r>
          </a:p>
          <a:p>
            <a:pPr marL="285750" indent="-285750">
              <a:buFont typeface="Arial" panose="020B0604020202020204" pitchFamily="34" charset="0"/>
              <a:buChar char="•"/>
            </a:pPr>
            <a:r>
              <a:rPr lang="en-US" sz="3600" dirty="0" smtClean="0"/>
              <a:t>Guardianships</a:t>
            </a:r>
          </a:p>
          <a:p>
            <a:pPr marL="285750" indent="-285750">
              <a:buFont typeface="Arial" panose="020B0604020202020204" pitchFamily="34" charset="0"/>
              <a:buChar char="•"/>
            </a:pPr>
            <a:r>
              <a:rPr lang="en-US" sz="3600" dirty="0" smtClean="0"/>
              <a:t>How to plan ahead</a:t>
            </a:r>
          </a:p>
          <a:p>
            <a:pPr marL="285750" indent="-285750">
              <a:buFont typeface="Arial" panose="020B0604020202020204" pitchFamily="34" charset="0"/>
              <a:buChar char="•"/>
            </a:pPr>
            <a:endParaRPr lang="en-US" dirty="0" smtClean="0"/>
          </a:p>
        </p:txBody>
      </p:sp>
      <p:pic>
        <p:nvPicPr>
          <p:cNvPr id="3" name="Picture 2"/>
          <p:cNvPicPr>
            <a:picLocks noChangeAspect="1"/>
          </p:cNvPicPr>
          <p:nvPr/>
        </p:nvPicPr>
        <p:blipFill>
          <a:blip r:embed="rId3"/>
          <a:stretch>
            <a:fillRect/>
          </a:stretch>
        </p:blipFill>
        <p:spPr>
          <a:xfrm>
            <a:off x="4940595" y="1142999"/>
            <a:ext cx="3292631" cy="4259809"/>
          </a:xfrm>
          <a:prstGeom prst="rect">
            <a:avLst/>
          </a:prstGeom>
        </p:spPr>
      </p:pic>
    </p:spTree>
    <p:extLst>
      <p:ext uri="{BB962C8B-B14F-4D97-AF65-F5344CB8AC3E}">
        <p14:creationId xmlns:p14="http://schemas.microsoft.com/office/powerpoint/2010/main" val="151123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35114" y="228599"/>
            <a:ext cx="8534400" cy="6434361"/>
          </a:xfrm>
          <a:prstGeom prst="rect">
            <a:avLst/>
          </a:prstGeom>
          <a:noFill/>
          <a:ln w="127000">
            <a:solidFill>
              <a:srgbClr val="00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33400" y="531674"/>
            <a:ext cx="7543800" cy="646331"/>
          </a:xfrm>
          <a:prstGeom prst="rect">
            <a:avLst/>
          </a:prstGeom>
        </p:spPr>
        <p:txBody>
          <a:bodyPr wrap="square">
            <a:spAutoFit/>
          </a:bodyPr>
          <a:lstStyle/>
          <a:p>
            <a:pPr algn="ctr" fontAlgn="base">
              <a:spcBef>
                <a:spcPct val="50000"/>
              </a:spcBef>
              <a:spcAft>
                <a:spcPct val="0"/>
              </a:spcAft>
            </a:pPr>
            <a:r>
              <a:rPr lang="en-US" altLang="en-US" sz="3600" b="1" kern="0" dirty="0">
                <a:solidFill>
                  <a:srgbClr val="000000"/>
                </a:solidFill>
                <a:latin typeface="Arial" panose="020B0604020202020204" pitchFamily="34" charset="0"/>
                <a:ea typeface="ＭＳ Ｐゴシック"/>
                <a:cs typeface="Arial" panose="020B0604020202020204" pitchFamily="34" charset="0"/>
              </a:rPr>
              <a:t>Adults Aren’t Speaking Up Either</a:t>
            </a:r>
          </a:p>
        </p:txBody>
      </p:sp>
      <p:graphicFrame>
        <p:nvGraphicFramePr>
          <p:cNvPr id="6" name="Content Placeholder 4"/>
          <p:cNvGraphicFramePr>
            <a:graphicFrameLocks/>
          </p:cNvGraphicFramePr>
          <p:nvPr>
            <p:extLst>
              <p:ext uri="{D42A27DB-BD31-4B8C-83A1-F6EECF244321}">
                <p14:modId xmlns:p14="http://schemas.microsoft.com/office/powerpoint/2010/main" val="3777462338"/>
              </p:ext>
            </p:extLst>
          </p:nvPr>
        </p:nvGraphicFramePr>
        <p:xfrm>
          <a:off x="762000" y="1600200"/>
          <a:ext cx="7658100" cy="45047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569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35114" y="228599"/>
            <a:ext cx="8534400" cy="6434361"/>
          </a:xfrm>
          <a:prstGeom prst="rect">
            <a:avLst/>
          </a:prstGeom>
          <a:noFill/>
          <a:ln w="127000">
            <a:solidFill>
              <a:srgbClr val="00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09600" y="531674"/>
            <a:ext cx="7543800" cy="1169551"/>
          </a:xfrm>
          <a:prstGeom prst="rect">
            <a:avLst/>
          </a:prstGeom>
        </p:spPr>
        <p:txBody>
          <a:bodyPr wrap="square">
            <a:spAutoFit/>
          </a:bodyPr>
          <a:lstStyle/>
          <a:p>
            <a:pPr lvl="0" fontAlgn="base">
              <a:spcBef>
                <a:spcPct val="0"/>
              </a:spcBef>
              <a:spcAft>
                <a:spcPct val="0"/>
              </a:spcAft>
            </a:pPr>
            <a:r>
              <a:rPr lang="en-US" altLang="en-US" sz="3500" b="1" dirty="0" smtClean="0">
                <a:latin typeface="Arial" panose="020B0604020202020204" pitchFamily="34" charset="0"/>
                <a:ea typeface="ＭＳ Ｐゴシック" pitchFamily="34" charset="-128"/>
                <a:cs typeface="Arial" panose="020B0604020202020204" pitchFamily="34" charset="0"/>
              </a:rPr>
              <a:t>One answer to Learning How to Speak Up?</a:t>
            </a:r>
            <a:endParaRPr lang="en-US" altLang="en-US" sz="3500" b="1" dirty="0">
              <a:latin typeface="Arial" panose="020B0604020202020204" pitchFamily="34" charset="0"/>
              <a:ea typeface="ＭＳ Ｐゴシック" pitchFamily="34" charset="-128"/>
              <a:cs typeface="Arial" panose="020B0604020202020204" pitchFamily="34" charset="0"/>
            </a:endParaRPr>
          </a:p>
        </p:txBody>
      </p:sp>
      <p:pic>
        <p:nvPicPr>
          <p:cNvPr id="2" name="Picture 1" descr="AZ Community Leadersh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85708"/>
            <a:ext cx="7696200" cy="4034092"/>
          </a:xfrm>
          <a:prstGeom prst="rect">
            <a:avLst/>
          </a:prstGeom>
        </p:spPr>
      </p:pic>
      <p:sp>
        <p:nvSpPr>
          <p:cNvPr id="3" name="Rectangle 2"/>
          <p:cNvSpPr/>
          <p:nvPr/>
        </p:nvSpPr>
        <p:spPr>
          <a:xfrm>
            <a:off x="1358826" y="5788967"/>
            <a:ext cx="3043910" cy="461665"/>
          </a:xfrm>
          <a:prstGeom prst="rect">
            <a:avLst/>
          </a:prstGeom>
        </p:spPr>
        <p:txBody>
          <a:bodyPr wrap="none">
            <a:spAutoFit/>
          </a:bodyPr>
          <a:lstStyle/>
          <a:p>
            <a:r>
              <a:rPr lang="en-US" sz="2000" b="1" dirty="0"/>
              <a:t>http://</a:t>
            </a:r>
            <a:r>
              <a:rPr lang="en-US" sz="2400" b="1" dirty="0"/>
              <a:t>azsilc.org/az-cla</a:t>
            </a:r>
            <a:r>
              <a:rPr lang="en-US" dirty="0"/>
              <a:t>/</a:t>
            </a:r>
          </a:p>
        </p:txBody>
      </p:sp>
    </p:spTree>
    <p:extLst>
      <p:ext uri="{BB962C8B-B14F-4D97-AF65-F5344CB8AC3E}">
        <p14:creationId xmlns:p14="http://schemas.microsoft.com/office/powerpoint/2010/main" val="337124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609600" y="626533"/>
            <a:ext cx="9067800" cy="990600"/>
          </a:xfrm>
          <a:prstGeom prst="rect">
            <a:avLst/>
          </a:prstGeom>
        </p:spPr>
        <p:txBody>
          <a:bodyPr>
            <a:noAutofit/>
          </a:bodyPr>
          <a:lst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800" dirty="0" smtClean="0">
                <a:latin typeface="Helvetica" panose="020B0604020202020204" pitchFamily="34" charset="0"/>
                <a:cs typeface="Helvetica" panose="020B0604020202020204" pitchFamily="34" charset="0"/>
              </a:rPr>
              <a:t>Sizeable Minority</a:t>
            </a:r>
          </a:p>
        </p:txBody>
      </p:sp>
      <p:sp>
        <p:nvSpPr>
          <p:cNvPr id="16" name="Rectangle 15"/>
          <p:cNvSpPr/>
          <p:nvPr/>
        </p:nvSpPr>
        <p:spPr>
          <a:xfrm>
            <a:off x="335114" y="228599"/>
            <a:ext cx="8534400" cy="6434361"/>
          </a:xfrm>
          <a:prstGeom prst="rect">
            <a:avLst/>
          </a:prstGeom>
          <a:noFill/>
          <a:ln w="127000">
            <a:solidFill>
              <a:srgbClr val="00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04467" y="922867"/>
            <a:ext cx="2506133" cy="25061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0" y="1617133"/>
            <a:ext cx="6510866" cy="5016758"/>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1. Hispanic or Latino: 30.3%</a:t>
            </a:r>
          </a:p>
          <a:p>
            <a:r>
              <a:rPr lang="en-US" sz="2400" b="1" i="1" dirty="0">
                <a:solidFill>
                  <a:srgbClr val="E2AC00"/>
                </a:solidFill>
                <a:latin typeface="Arial" panose="020B0604020202020204" pitchFamily="34" charset="0"/>
                <a:cs typeface="Arial" panose="020B0604020202020204" pitchFamily="34" charset="0"/>
              </a:rPr>
              <a:t>2. People </a:t>
            </a:r>
            <a:r>
              <a:rPr lang="en-US" sz="2400" b="1" i="1" dirty="0" smtClean="0">
                <a:solidFill>
                  <a:srgbClr val="E2AC00"/>
                </a:solidFill>
                <a:latin typeface="Arial" panose="020B0604020202020204" pitchFamily="34" charset="0"/>
                <a:cs typeface="Arial" panose="020B0604020202020204" pitchFamily="34" charset="0"/>
              </a:rPr>
              <a:t>w/ </a:t>
            </a:r>
            <a:r>
              <a:rPr lang="en-US" sz="2400" b="1" i="1" dirty="0">
                <a:solidFill>
                  <a:srgbClr val="E2AC00"/>
                </a:solidFill>
                <a:latin typeface="Arial" panose="020B0604020202020204" pitchFamily="34" charset="0"/>
                <a:cs typeface="Arial" panose="020B0604020202020204" pitchFamily="34" charset="0"/>
              </a:rPr>
              <a:t>disabilities (PWD): 12.2%</a:t>
            </a:r>
            <a:endParaRPr lang="en-US" sz="2400" b="1" dirty="0">
              <a:solidFill>
                <a:srgbClr val="E2AC00"/>
              </a:solidFill>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3. Some other race alone: 6.5%</a:t>
            </a:r>
          </a:p>
          <a:p>
            <a:r>
              <a:rPr lang="en-US" sz="2400" b="1" dirty="0">
                <a:latin typeface="Arial" panose="020B0604020202020204" pitchFamily="34" charset="0"/>
                <a:cs typeface="Arial" panose="020B0604020202020204" pitchFamily="34" charset="0"/>
              </a:rPr>
              <a:t>4. American Indian and Alaskan </a:t>
            </a:r>
            <a:endParaRPr lang="en-US" sz="2400" b="1" dirty="0" smtClean="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   Native alone</a:t>
            </a:r>
            <a:r>
              <a:rPr lang="en-US" sz="2400" b="1" dirty="0">
                <a:latin typeface="Arial" panose="020B0604020202020204" pitchFamily="34" charset="0"/>
                <a:cs typeface="Arial" panose="020B0604020202020204" pitchFamily="34" charset="0"/>
              </a:rPr>
              <a:t>: 4.4%</a:t>
            </a:r>
          </a:p>
          <a:p>
            <a:r>
              <a:rPr lang="en-US" sz="2400" b="1" dirty="0">
                <a:latin typeface="Arial" panose="020B0604020202020204" pitchFamily="34" charset="0"/>
                <a:cs typeface="Arial" panose="020B0604020202020204" pitchFamily="34" charset="0"/>
              </a:rPr>
              <a:t>5. Black or African American: 4.1%</a:t>
            </a:r>
          </a:p>
          <a:p>
            <a:endParaRPr lang="en-US"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 Of 800,210 PWDs, an estimated 117,600 have developmental disabilities </a:t>
            </a:r>
            <a:r>
              <a:rPr lang="en-US" sz="2000" b="1" dirty="0" smtClean="0">
                <a:latin typeface="Arial" panose="020B0604020202020204" pitchFamily="34" charset="0"/>
                <a:cs typeface="Arial" panose="020B0604020202020204" pitchFamily="34" charset="0"/>
              </a:rPr>
              <a:t>(DD)</a:t>
            </a:r>
          </a:p>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 At least 30% of Arizonans either have a disability (6%) or care for someone with disability (14%)</a:t>
            </a:r>
          </a:p>
          <a:p>
            <a:r>
              <a:rPr lang="en-US" sz="2000" b="1" dirty="0">
                <a:latin typeface="Arial" panose="020B0604020202020204" pitchFamily="34" charset="0"/>
                <a:cs typeface="Arial" panose="020B0604020202020204" pitchFamily="34" charset="0"/>
              </a:rPr>
              <a:t> </a:t>
            </a:r>
          </a:p>
          <a:p>
            <a:pPr marL="1405890" lvl="1">
              <a:spcAft>
                <a:spcPts val="0"/>
              </a:spcAft>
              <a:defRPr/>
            </a:pPr>
            <a:endParaRPr lang="en-US" b="1" dirty="0">
              <a:solidFill>
                <a:srgbClr val="C00000"/>
              </a:solidFill>
              <a:latin typeface="Arial" panose="020B0604020202020204" pitchFamily="34" charset="0"/>
              <a:cs typeface="Arial" panose="020B0604020202020204" pitchFamily="34" charset="0"/>
            </a:endParaRPr>
          </a:p>
        </p:txBody>
      </p:sp>
      <p:sp>
        <p:nvSpPr>
          <p:cNvPr id="4" name="Rectangle 3"/>
          <p:cNvSpPr/>
          <p:nvPr/>
        </p:nvSpPr>
        <p:spPr>
          <a:xfrm>
            <a:off x="6458456" y="6019800"/>
            <a:ext cx="21013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a:t>
            </a:r>
            <a:r>
              <a:rPr lang="en-US" dirty="0">
                <a:latin typeface="Optima LT Std" pitchFamily="34" charset="0"/>
              </a:rPr>
              <a:t>(ACS 2011-2015)</a:t>
            </a:r>
          </a:p>
        </p:txBody>
      </p:sp>
    </p:spTree>
    <p:extLst>
      <p:ext uri="{BB962C8B-B14F-4D97-AF65-F5344CB8AC3E}">
        <p14:creationId xmlns:p14="http://schemas.microsoft.com/office/powerpoint/2010/main" val="112328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35114" y="228599"/>
            <a:ext cx="8534400" cy="6434361"/>
          </a:xfrm>
          <a:prstGeom prst="rect">
            <a:avLst/>
          </a:prstGeom>
          <a:noFill/>
          <a:ln w="127000">
            <a:solidFill>
              <a:srgbClr val="00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09600" y="531674"/>
            <a:ext cx="8915400" cy="769441"/>
          </a:xfrm>
          <a:prstGeom prst="rect">
            <a:avLst/>
          </a:prstGeom>
        </p:spPr>
        <p:txBody>
          <a:bodyPr wrap="square">
            <a:spAutoFit/>
          </a:bodyPr>
          <a:lstStyle/>
          <a:p>
            <a:pPr lvl="0" fontAlgn="base">
              <a:spcBef>
                <a:spcPct val="0"/>
              </a:spcBef>
              <a:spcAft>
                <a:spcPct val="0"/>
              </a:spcAft>
            </a:pPr>
            <a:r>
              <a:rPr lang="en-US" altLang="en-US" sz="4400" b="1" dirty="0" smtClean="0">
                <a:latin typeface="Optima LT Std" pitchFamily="34" charset="0"/>
                <a:ea typeface="ＭＳ Ｐゴシック" pitchFamily="34" charset="-128"/>
              </a:rPr>
              <a:t>Speaking up for themselves</a:t>
            </a:r>
            <a:endParaRPr lang="en-US" altLang="en-US" sz="4400" b="1" dirty="0">
              <a:latin typeface="Optima LT Std" pitchFamily="34" charset="0"/>
              <a:ea typeface="ＭＳ Ｐゴシック" pitchFamily="34" charset="-128"/>
            </a:endParaRPr>
          </a:p>
        </p:txBody>
      </p:sp>
      <p:sp>
        <p:nvSpPr>
          <p:cNvPr id="3" name="Rectangle 2"/>
          <p:cNvSpPr/>
          <p:nvPr/>
        </p:nvSpPr>
        <p:spPr>
          <a:xfrm>
            <a:off x="609600" y="2209800"/>
            <a:ext cx="3352800" cy="3046988"/>
          </a:xfrm>
          <a:prstGeom prst="rect">
            <a:avLst/>
          </a:prstGeom>
        </p:spPr>
        <p:txBody>
          <a:bodyPr wrap="square">
            <a:spAutoFit/>
          </a:bodyPr>
          <a:lstStyle/>
          <a:p>
            <a:pPr lvl="0" algn="ctr" fontAlgn="base">
              <a:spcBef>
                <a:spcPct val="0"/>
              </a:spcBef>
              <a:spcAft>
                <a:spcPct val="0"/>
              </a:spcAft>
            </a:pPr>
            <a:r>
              <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rPr>
              <a:t>Historically, the faith community </a:t>
            </a: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were </a:t>
            </a:r>
            <a:r>
              <a:rPr lang="en-US" altLang="en-US" sz="2400" b="1" dirty="0" smtClean="0">
                <a:solidFill>
                  <a:srgbClr val="E2AC00"/>
                </a:solidFill>
                <a:latin typeface="Arial" panose="020B0604020202020204" pitchFamily="34" charset="0"/>
                <a:ea typeface="ＭＳ Ｐゴシック" pitchFamily="34" charset="-128"/>
                <a:cs typeface="Arial" panose="020B0604020202020204" pitchFamily="34" charset="0"/>
              </a:rPr>
              <a:t>leaders</a:t>
            </a: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 in </a:t>
            </a:r>
            <a:r>
              <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rPr>
              <a:t>recognizing people with disabilities</a:t>
            </a: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a:t>
            </a:r>
          </a:p>
          <a:p>
            <a:pPr lvl="0" algn="ctr" fontAlgn="base">
              <a:spcBef>
                <a:spcPct val="0"/>
              </a:spcBef>
              <a:spcAft>
                <a:spcPct val="0"/>
              </a:spcAft>
            </a:pP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but when it comes to</a:t>
            </a:r>
          </a:p>
          <a:p>
            <a:pPr lvl="0" algn="ctr" fontAlgn="base">
              <a:spcBef>
                <a:spcPct val="0"/>
              </a:spcBef>
              <a:spcAft>
                <a:spcPct val="0"/>
              </a:spcAft>
            </a:pP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self</a:t>
            </a:r>
            <a:r>
              <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rPr>
              <a:t>-</a:t>
            </a: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advocacy, we can do better.</a:t>
            </a:r>
            <a:endPar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endParaRPr>
          </a:p>
        </p:txBody>
      </p:sp>
      <p:pic>
        <p:nvPicPr>
          <p:cNvPr id="4" name="Picture 3" descr="2016 Ability 360 Presser.jpg"/>
          <p:cNvPicPr>
            <a:picLocks noChangeAspect="1"/>
          </p:cNvPicPr>
          <p:nvPr/>
        </p:nvPicPr>
        <p:blipFill rotWithShape="1">
          <a:blip r:embed="rId3" cstate="print">
            <a:extLst>
              <a:ext uri="{28A0092B-C50C-407E-A947-70E740481C1C}">
                <a14:useLocalDpi xmlns:a14="http://schemas.microsoft.com/office/drawing/2010/main" val="0"/>
              </a:ext>
            </a:extLst>
          </a:blip>
          <a:srcRect r="12362"/>
          <a:stretch/>
        </p:blipFill>
        <p:spPr>
          <a:xfrm>
            <a:off x="4477076" y="2057400"/>
            <a:ext cx="3828724" cy="3276600"/>
          </a:xfrm>
          <a:prstGeom prst="rect">
            <a:avLst/>
          </a:prstGeom>
        </p:spPr>
      </p:pic>
    </p:spTree>
    <p:extLst>
      <p:ext uri="{BB962C8B-B14F-4D97-AF65-F5344CB8AC3E}">
        <p14:creationId xmlns:p14="http://schemas.microsoft.com/office/powerpoint/2010/main" val="212503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35114" y="228599"/>
            <a:ext cx="8534400" cy="6434361"/>
          </a:xfrm>
          <a:prstGeom prst="rect">
            <a:avLst/>
          </a:prstGeom>
          <a:noFill/>
          <a:ln w="127000">
            <a:solidFill>
              <a:srgbClr val="00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09600" y="531674"/>
            <a:ext cx="8153400" cy="769441"/>
          </a:xfrm>
          <a:prstGeom prst="rect">
            <a:avLst/>
          </a:prstGeom>
        </p:spPr>
        <p:txBody>
          <a:bodyPr wrap="square">
            <a:spAutoFit/>
          </a:bodyPr>
          <a:lstStyle/>
          <a:p>
            <a:pPr lvl="0" fontAlgn="base">
              <a:spcBef>
                <a:spcPct val="0"/>
              </a:spcBef>
              <a:spcAft>
                <a:spcPct val="0"/>
              </a:spcAft>
            </a:pPr>
            <a:r>
              <a:rPr lang="en-US" altLang="en-US" sz="4400" b="1" dirty="0" smtClean="0">
                <a:latin typeface="Arial" panose="020B0604020202020204" pitchFamily="34" charset="0"/>
                <a:ea typeface="ＭＳ Ｐゴシック" pitchFamily="34" charset="-128"/>
                <a:cs typeface="Arial" panose="020B0604020202020204" pitchFamily="34" charset="0"/>
              </a:rPr>
              <a:t>What Can </a:t>
            </a:r>
            <a:r>
              <a:rPr lang="en-US" altLang="en-US" sz="4400" b="1" dirty="0" smtClean="0">
                <a:solidFill>
                  <a:srgbClr val="E2AC00"/>
                </a:solidFill>
                <a:latin typeface="Arial" panose="020B0604020202020204" pitchFamily="34" charset="0"/>
                <a:ea typeface="ＭＳ Ｐゴシック" pitchFamily="34" charset="-128"/>
                <a:cs typeface="Arial" panose="020B0604020202020204" pitchFamily="34" charset="0"/>
              </a:rPr>
              <a:t>YOU</a:t>
            </a:r>
            <a:r>
              <a:rPr lang="en-US" altLang="en-US" sz="4400" b="1" dirty="0" smtClean="0">
                <a:latin typeface="Arial" panose="020B0604020202020204" pitchFamily="34" charset="0"/>
                <a:ea typeface="ＭＳ Ｐゴシック" pitchFamily="34" charset="-128"/>
                <a:cs typeface="Arial" panose="020B0604020202020204" pitchFamily="34" charset="0"/>
              </a:rPr>
              <a:t> Do?</a:t>
            </a:r>
            <a:endParaRPr lang="en-US" altLang="en-US" sz="4400" b="1" dirty="0">
              <a:latin typeface="Arial" panose="020B0604020202020204" pitchFamily="34" charset="0"/>
              <a:ea typeface="ＭＳ Ｐゴシック" pitchFamily="34" charset="-128"/>
              <a:cs typeface="Arial" panose="020B0604020202020204" pitchFamily="34" charset="0"/>
            </a:endParaRPr>
          </a:p>
        </p:txBody>
      </p:sp>
      <p:sp>
        <p:nvSpPr>
          <p:cNvPr id="3" name="Rectangle 2"/>
          <p:cNvSpPr/>
          <p:nvPr/>
        </p:nvSpPr>
        <p:spPr>
          <a:xfrm>
            <a:off x="685009" y="1604190"/>
            <a:ext cx="4343400" cy="4154984"/>
          </a:xfrm>
          <a:prstGeom prst="rect">
            <a:avLst/>
          </a:prstGeom>
        </p:spPr>
        <p:txBody>
          <a:bodyPr wrap="square">
            <a:spAutoFit/>
          </a:bodyPr>
          <a:lstStyle/>
          <a:p>
            <a:pPr lvl="0" algn="ctr" fontAlgn="base">
              <a:spcBef>
                <a:spcPct val="0"/>
              </a:spcBef>
              <a:spcAft>
                <a:spcPct val="0"/>
              </a:spcAft>
            </a:pP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Ensure programs, staff, and leadership positions are inclusive and accessible to people with disabilities</a:t>
            </a:r>
          </a:p>
          <a:p>
            <a:pPr lvl="0" algn="ctr" fontAlgn="base">
              <a:spcBef>
                <a:spcPct val="0"/>
              </a:spcBef>
              <a:spcAft>
                <a:spcPct val="0"/>
              </a:spcAft>
            </a:pPr>
            <a:endPar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endParaRPr>
          </a:p>
          <a:p>
            <a:pPr lvl="0" algn="ctr" fontAlgn="base">
              <a:spcBef>
                <a:spcPct val="0"/>
              </a:spcBef>
              <a:spcAft>
                <a:spcPct val="0"/>
              </a:spcAft>
            </a:pP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Sign up to </a:t>
            </a:r>
            <a:r>
              <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rPr>
              <a:t>b</a:t>
            </a: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e on our mailing list for grant solicitation alerts</a:t>
            </a:r>
          </a:p>
          <a:p>
            <a:pPr lvl="0" algn="ctr" fontAlgn="base">
              <a:spcBef>
                <a:spcPct val="0"/>
              </a:spcBef>
              <a:spcAft>
                <a:spcPct val="0"/>
              </a:spcAft>
            </a:pPr>
            <a:endPar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endParaRPr>
          </a:p>
          <a:p>
            <a:pPr lvl="0" algn="ctr" fontAlgn="base">
              <a:spcBef>
                <a:spcPct val="0"/>
              </a:spcBef>
              <a:spcAft>
                <a:spcPct val="0"/>
              </a:spcAft>
            </a:pP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Meet with us to identify ways we can collaborate</a:t>
            </a:r>
            <a:endPar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endParaRPr>
          </a:p>
        </p:txBody>
      </p:sp>
      <p:pic>
        <p:nvPicPr>
          <p:cNvPr id="4" name="Picture 3" descr="Keyboar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303" y="2124546"/>
            <a:ext cx="3048000" cy="3048000"/>
          </a:xfrm>
          <a:prstGeom prst="rect">
            <a:avLst/>
          </a:prstGeom>
        </p:spPr>
      </p:pic>
    </p:spTree>
    <p:extLst>
      <p:ext uri="{BB962C8B-B14F-4D97-AF65-F5344CB8AC3E}">
        <p14:creationId xmlns:p14="http://schemas.microsoft.com/office/powerpoint/2010/main" val="299137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1524000"/>
            <a:ext cx="9144000" cy="990600"/>
          </a:xfrm>
          <a:prstGeom prst="rect">
            <a:avLst/>
          </a:prstGeom>
        </p:spPr>
        <p:txBody>
          <a:bodyPr>
            <a:noAutofit/>
          </a:bodyPr>
          <a:lst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600" dirty="0" smtClean="0">
                <a:latin typeface="Helvetica" panose="020B0604020202020204" pitchFamily="34" charset="0"/>
                <a:cs typeface="Helvetica" panose="020B0604020202020204" pitchFamily="34" charset="0"/>
              </a:rPr>
              <a:t>THANK YOU!</a:t>
            </a:r>
          </a:p>
        </p:txBody>
      </p:sp>
      <p:sp>
        <p:nvSpPr>
          <p:cNvPr id="16" name="Rectangle 15"/>
          <p:cNvSpPr/>
          <p:nvPr/>
        </p:nvSpPr>
        <p:spPr>
          <a:xfrm>
            <a:off x="335114" y="228599"/>
            <a:ext cx="8534400" cy="6434361"/>
          </a:xfrm>
          <a:prstGeom prst="rect">
            <a:avLst/>
          </a:prstGeom>
          <a:noFill/>
          <a:ln w="127000">
            <a:solidFill>
              <a:srgbClr val="00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914400" y="3048000"/>
            <a:ext cx="7467600" cy="0"/>
          </a:xfrm>
          <a:prstGeom prst="line">
            <a:avLst/>
          </a:prstGeom>
          <a:ln w="127000">
            <a:solidFill>
              <a:srgbClr val="E2AC00"/>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546424"/>
            <a:ext cx="3276600" cy="1499098"/>
          </a:xfrm>
          <a:prstGeom prst="rect">
            <a:avLst/>
          </a:prstGeom>
        </p:spPr>
      </p:pic>
      <p:sp>
        <p:nvSpPr>
          <p:cNvPr id="27" name="Subtitle 2"/>
          <p:cNvSpPr txBox="1">
            <a:spLocks/>
          </p:cNvSpPr>
          <p:nvPr/>
        </p:nvSpPr>
        <p:spPr>
          <a:xfrm>
            <a:off x="335114" y="5443760"/>
            <a:ext cx="9144000" cy="990600"/>
          </a:xfrm>
          <a:prstGeom prst="rect">
            <a:avLst/>
          </a:prstGeom>
        </p:spPr>
        <p:txBody>
          <a:bodyPr>
            <a:noAutofit/>
          </a:bodyPr>
          <a:lst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dirty="0" smtClean="0">
                <a:latin typeface="Helvetica" panose="020B0604020202020204" pitchFamily="34" charset="0"/>
                <a:cs typeface="Helvetica" panose="020B0604020202020204" pitchFamily="34" charset="0"/>
                <a:hlinkClick r:id="rId4"/>
              </a:rPr>
              <a:t>emcfadden@azdes.gov</a:t>
            </a:r>
            <a:endParaRPr lang="en-US" sz="2400" dirty="0" smtClean="0">
              <a:latin typeface="Helvetica" panose="020B0604020202020204" pitchFamily="34" charset="0"/>
              <a:cs typeface="Helvetica" panose="020B0604020202020204" pitchFamily="34" charset="0"/>
            </a:endParaRPr>
          </a:p>
          <a:p>
            <a:pPr algn="ctr"/>
            <a:r>
              <a:rPr lang="en-US" sz="2400" dirty="0" smtClean="0">
                <a:latin typeface="Helvetica" panose="020B0604020202020204" pitchFamily="34" charset="0"/>
                <a:cs typeface="Helvetica" panose="020B0604020202020204" pitchFamily="34" charset="0"/>
                <a:hlinkClick r:id="rId5"/>
              </a:rPr>
              <a:t>Traci.Gruenberger@mosaicinfo.org</a:t>
            </a:r>
            <a:endParaRPr lang="en-US" sz="2400" dirty="0" smtClean="0">
              <a:latin typeface="Helvetica" panose="020B0604020202020204" pitchFamily="34" charset="0"/>
              <a:cs typeface="Helvetica" panose="020B0604020202020204" pitchFamily="34" charset="0"/>
            </a:endParaRPr>
          </a:p>
          <a:p>
            <a:pPr algn="ctr"/>
            <a:endParaRPr lang="en-US" sz="2400" dirty="0" smtClean="0">
              <a:latin typeface="Helvetica" panose="020B0604020202020204" pitchFamily="34" charset="0"/>
              <a:cs typeface="Helvetica" panose="020B0604020202020204" pitchFamily="34" charset="0"/>
            </a:endParaRPr>
          </a:p>
          <a:p>
            <a:pPr algn="ctr"/>
            <a:endParaRPr lang="en-US" sz="4000" dirty="0" smtClean="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013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35114" y="228599"/>
            <a:ext cx="8534400" cy="6434361"/>
          </a:xfrm>
          <a:prstGeom prst="rect">
            <a:avLst/>
          </a:prstGeom>
          <a:noFill/>
          <a:ln w="127000">
            <a:solidFill>
              <a:srgbClr val="00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3400" y="457200"/>
            <a:ext cx="8077200" cy="3139321"/>
          </a:xfrm>
          <a:prstGeom prst="rect">
            <a:avLst/>
          </a:prstGeom>
        </p:spPr>
        <p:txBody>
          <a:bodyPr wrap="square">
            <a:spAutoFit/>
          </a:bodyPr>
          <a:lstStyle/>
          <a:p>
            <a:pPr lvl="0" algn="ctr" fontAlgn="base">
              <a:spcBef>
                <a:spcPct val="0"/>
              </a:spcBef>
              <a:spcAft>
                <a:spcPct val="0"/>
              </a:spcAft>
            </a:pPr>
            <a:r>
              <a:rPr lang="en-US" sz="6600" b="1" dirty="0">
                <a:latin typeface="Arial" panose="020B0604020202020204" pitchFamily="34" charset="0"/>
                <a:cs typeface="Arial" panose="020B0604020202020204" pitchFamily="34" charset="0"/>
              </a:rPr>
              <a:t>W</a:t>
            </a:r>
            <a:r>
              <a:rPr lang="en-US" sz="6600" b="1" dirty="0" smtClean="0">
                <a:latin typeface="Arial" panose="020B0604020202020204" pitchFamily="34" charset="0"/>
                <a:cs typeface="Arial" panose="020B0604020202020204" pitchFamily="34" charset="0"/>
              </a:rPr>
              <a:t>e </a:t>
            </a:r>
            <a:r>
              <a:rPr lang="en-US" sz="6600" b="1" dirty="0">
                <a:latin typeface="Arial" panose="020B0604020202020204" pitchFamily="34" charset="0"/>
                <a:cs typeface="Arial" panose="020B0604020202020204" pitchFamily="34" charset="0"/>
              </a:rPr>
              <a:t>need </a:t>
            </a:r>
            <a:r>
              <a:rPr lang="en-US" sz="6600" b="1" u="sng" dirty="0" smtClean="0">
                <a:latin typeface="Arial" panose="020B0604020202020204" pitchFamily="34" charset="0"/>
                <a:cs typeface="Arial" panose="020B0604020202020204" pitchFamily="34" charset="0"/>
              </a:rPr>
              <a:t>YOUR</a:t>
            </a:r>
            <a:r>
              <a:rPr lang="en-US" sz="6600" b="1" dirty="0" smtClean="0">
                <a:latin typeface="Arial" panose="020B0604020202020204" pitchFamily="34" charset="0"/>
                <a:cs typeface="Arial" panose="020B0604020202020204" pitchFamily="34" charset="0"/>
              </a:rPr>
              <a:t> expertise to provide solutions</a:t>
            </a:r>
            <a:endParaRPr lang="en-US" sz="6600" b="1" dirty="0">
              <a:latin typeface="Arial" panose="020B0604020202020204" pitchFamily="34" charset="0"/>
              <a:cs typeface="Arial" panose="020B0604020202020204" pitchFamily="34" charset="0"/>
            </a:endParaRPr>
          </a:p>
        </p:txBody>
      </p:sp>
      <p:pic>
        <p:nvPicPr>
          <p:cNvPr id="2" name="Picture 1" descr="gray light bul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581400"/>
            <a:ext cx="2438400" cy="2438400"/>
          </a:xfrm>
          <a:prstGeom prst="rect">
            <a:avLst/>
          </a:prstGeom>
        </p:spPr>
      </p:pic>
      <p:pic>
        <p:nvPicPr>
          <p:cNvPr id="3" name="Picture 2" descr="lightbul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4191000"/>
            <a:ext cx="1828800" cy="1828800"/>
          </a:xfrm>
          <a:prstGeom prst="rect">
            <a:avLst/>
          </a:prstGeom>
        </p:spPr>
      </p:pic>
      <p:pic>
        <p:nvPicPr>
          <p:cNvPr id="9" name="Picture 8" descr="lightbul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4191000"/>
            <a:ext cx="1828800" cy="1828800"/>
          </a:xfrm>
          <a:prstGeom prst="rect">
            <a:avLst/>
          </a:prstGeom>
        </p:spPr>
      </p:pic>
    </p:spTree>
    <p:extLst>
      <p:ext uri="{BB962C8B-B14F-4D97-AF65-F5344CB8AC3E}">
        <p14:creationId xmlns:p14="http://schemas.microsoft.com/office/powerpoint/2010/main" val="31927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609600" y="626533"/>
            <a:ext cx="9067800" cy="990600"/>
          </a:xfrm>
          <a:prstGeom prst="rect">
            <a:avLst/>
          </a:prstGeom>
        </p:spPr>
        <p:txBody>
          <a:bodyPr>
            <a:noAutofit/>
          </a:bodyPr>
          <a:lst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600" dirty="0" smtClean="0">
                <a:latin typeface="Helvetica" panose="020B0604020202020204" pitchFamily="34" charset="0"/>
                <a:cs typeface="Helvetica" panose="020B0604020202020204" pitchFamily="34" charset="0"/>
              </a:rPr>
              <a:t>The Disability Gap</a:t>
            </a:r>
          </a:p>
        </p:txBody>
      </p:sp>
      <p:sp>
        <p:nvSpPr>
          <p:cNvPr id="16" name="Rectangle 15"/>
          <p:cNvSpPr/>
          <p:nvPr/>
        </p:nvSpPr>
        <p:spPr>
          <a:xfrm>
            <a:off x="335114" y="228599"/>
            <a:ext cx="8534400" cy="6434361"/>
          </a:xfrm>
          <a:prstGeom prst="rect">
            <a:avLst/>
          </a:prstGeom>
          <a:noFill/>
          <a:ln w="127000">
            <a:solidFill>
              <a:srgbClr val="00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458456" y="6019800"/>
            <a:ext cx="1511439" cy="369332"/>
          </a:xfrm>
          <a:prstGeom prst="rect">
            <a:avLst/>
          </a:prstGeom>
        </p:spPr>
        <p:txBody>
          <a:bodyPr wrap="none">
            <a:spAutoFit/>
          </a:bodyPr>
          <a:lstStyle/>
          <a:p>
            <a:r>
              <a:rPr lang="en-US" b="1" dirty="0" smtClean="0">
                <a:solidFill>
                  <a:schemeClr val="bg1"/>
                </a:solidFill>
                <a:latin typeface="Arial" panose="020B0604020202020204" pitchFamily="34" charset="0"/>
                <a:cs typeface="Arial" panose="020B0604020202020204" pitchFamily="34" charset="0"/>
              </a:rPr>
              <a:t>(1</a:t>
            </a:r>
            <a:r>
              <a:rPr lang="en-US" dirty="0" smtClean="0">
                <a:latin typeface="Optima LT Std" pitchFamily="34" charset="0"/>
              </a:rPr>
              <a:t>(ACS 2016)</a:t>
            </a:r>
            <a:endParaRPr lang="en-US" dirty="0">
              <a:latin typeface="Optima LT Std" pitchFamily="34" charset="0"/>
            </a:endParaRPr>
          </a:p>
        </p:txBody>
      </p:sp>
      <p:cxnSp>
        <p:nvCxnSpPr>
          <p:cNvPr id="9" name="Straight Connector 8"/>
          <p:cNvCxnSpPr/>
          <p:nvPr/>
        </p:nvCxnSpPr>
        <p:spPr>
          <a:xfrm>
            <a:off x="914400" y="2743200"/>
            <a:ext cx="7467600" cy="0"/>
          </a:xfrm>
          <a:prstGeom prst="line">
            <a:avLst/>
          </a:prstGeom>
          <a:ln w="127000">
            <a:solidFill>
              <a:srgbClr val="E2AC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14400" y="5943600"/>
            <a:ext cx="7467600" cy="0"/>
          </a:xfrm>
          <a:prstGeom prst="line">
            <a:avLst/>
          </a:prstGeom>
          <a:ln w="127000">
            <a:solidFill>
              <a:srgbClr val="E2AC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31333" y="2971800"/>
            <a:ext cx="4572000" cy="729430"/>
          </a:xfrm>
          <a:prstGeom prst="rect">
            <a:avLst/>
          </a:prstGeom>
        </p:spPr>
        <p:txBody>
          <a:bodyPr>
            <a:spAutoFit/>
          </a:bodyPr>
          <a:lstStyle/>
          <a:p>
            <a:pPr lvl="0" fontAlgn="base">
              <a:lnSpc>
                <a:spcPct val="115000"/>
              </a:lnSpc>
              <a:spcBef>
                <a:spcPct val="0"/>
              </a:spcBef>
              <a:spcAft>
                <a:spcPct val="0"/>
              </a:spcAft>
            </a:pPr>
            <a:r>
              <a:rPr lang="en-US" altLang="en-US" dirty="0">
                <a:solidFill>
                  <a:schemeClr val="tx2">
                    <a:lumMod val="50000"/>
                  </a:schemeClr>
                </a:solidFill>
                <a:latin typeface="Arial" pitchFamily="34" charset="0"/>
                <a:ea typeface="ＭＳ Ｐゴシック" pitchFamily="34" charset="-128"/>
              </a:rPr>
              <a:t>Employment rate </a:t>
            </a:r>
          </a:p>
          <a:p>
            <a:pPr lvl="0" fontAlgn="base">
              <a:lnSpc>
                <a:spcPct val="115000"/>
              </a:lnSpc>
              <a:spcBef>
                <a:spcPct val="0"/>
              </a:spcBef>
              <a:spcAft>
                <a:spcPct val="0"/>
              </a:spcAft>
            </a:pPr>
            <a:r>
              <a:rPr lang="en-US" altLang="en-US" dirty="0">
                <a:solidFill>
                  <a:schemeClr val="tx2">
                    <a:lumMod val="50000"/>
                  </a:schemeClr>
                </a:solidFill>
                <a:latin typeface="Arial" pitchFamily="34" charset="0"/>
                <a:ea typeface="ＭＳ Ｐゴシック" pitchFamily="34" charset="-128"/>
              </a:rPr>
              <a:t>(age 18-64)</a:t>
            </a:r>
            <a:endParaRPr lang="en-US" altLang="en-US" dirty="0">
              <a:solidFill>
                <a:schemeClr val="tx2">
                  <a:lumMod val="50000"/>
                </a:schemeClr>
              </a:solidFill>
              <a:latin typeface="Calibri" pitchFamily="34" charset="0"/>
              <a:ea typeface="ＭＳ Ｐゴシック" pitchFamily="34" charset="-128"/>
            </a:endParaRPr>
          </a:p>
        </p:txBody>
      </p:sp>
      <p:sp>
        <p:nvSpPr>
          <p:cNvPr id="12" name="Rectangle 11"/>
          <p:cNvSpPr/>
          <p:nvPr/>
        </p:nvSpPr>
        <p:spPr>
          <a:xfrm>
            <a:off x="914400" y="3932518"/>
            <a:ext cx="2005677" cy="410882"/>
          </a:xfrm>
          <a:prstGeom prst="rect">
            <a:avLst/>
          </a:prstGeom>
        </p:spPr>
        <p:txBody>
          <a:bodyPr wrap="none">
            <a:spAutoFit/>
          </a:bodyPr>
          <a:lstStyle/>
          <a:p>
            <a:pPr lvl="0" algn="ctr" fontAlgn="base">
              <a:lnSpc>
                <a:spcPct val="115000"/>
              </a:lnSpc>
              <a:spcBef>
                <a:spcPct val="0"/>
              </a:spcBef>
              <a:spcAft>
                <a:spcPct val="0"/>
              </a:spcAft>
            </a:pPr>
            <a:r>
              <a:rPr lang="en-US" altLang="en-US" dirty="0">
                <a:solidFill>
                  <a:schemeClr val="tx2">
                    <a:lumMod val="50000"/>
                  </a:schemeClr>
                </a:solidFill>
                <a:latin typeface="Arial" pitchFamily="34" charset="0"/>
                <a:ea typeface="ＭＳ Ｐゴシック" pitchFamily="34" charset="-128"/>
              </a:rPr>
              <a:t>Not in labor force </a:t>
            </a:r>
            <a:endParaRPr lang="en-US" altLang="en-US" dirty="0">
              <a:solidFill>
                <a:schemeClr val="tx2">
                  <a:lumMod val="50000"/>
                </a:schemeClr>
              </a:solidFill>
              <a:latin typeface="Calibri" pitchFamily="34" charset="0"/>
              <a:ea typeface="ＭＳ Ｐゴシック" pitchFamily="34" charset="-128"/>
            </a:endParaRPr>
          </a:p>
        </p:txBody>
      </p:sp>
      <p:sp>
        <p:nvSpPr>
          <p:cNvPr id="13" name="Rectangle 12"/>
          <p:cNvSpPr/>
          <p:nvPr/>
        </p:nvSpPr>
        <p:spPr>
          <a:xfrm>
            <a:off x="931333" y="4648200"/>
            <a:ext cx="2589170" cy="410882"/>
          </a:xfrm>
          <a:prstGeom prst="rect">
            <a:avLst/>
          </a:prstGeom>
        </p:spPr>
        <p:txBody>
          <a:bodyPr wrap="none">
            <a:spAutoFit/>
          </a:bodyPr>
          <a:lstStyle/>
          <a:p>
            <a:pPr lvl="0" algn="r" fontAlgn="base">
              <a:lnSpc>
                <a:spcPct val="115000"/>
              </a:lnSpc>
              <a:spcBef>
                <a:spcPct val="0"/>
              </a:spcBef>
              <a:spcAft>
                <a:spcPct val="0"/>
              </a:spcAft>
            </a:pPr>
            <a:r>
              <a:rPr lang="en-US" altLang="en-US" dirty="0">
                <a:solidFill>
                  <a:schemeClr val="tx2">
                    <a:lumMod val="50000"/>
                  </a:schemeClr>
                </a:solidFill>
                <a:latin typeface="Arial" pitchFamily="34" charset="0"/>
                <a:ea typeface="ＭＳ Ｐゴシック" pitchFamily="34" charset="-128"/>
              </a:rPr>
              <a:t>Median earnings 16yo+</a:t>
            </a:r>
            <a:endParaRPr lang="en-US" altLang="en-US" dirty="0">
              <a:solidFill>
                <a:schemeClr val="tx2">
                  <a:lumMod val="50000"/>
                </a:schemeClr>
              </a:solidFill>
              <a:latin typeface="Calibri" pitchFamily="34" charset="0"/>
              <a:ea typeface="ＭＳ Ｐゴシック" pitchFamily="34" charset="-128"/>
            </a:endParaRPr>
          </a:p>
        </p:txBody>
      </p:sp>
      <p:sp>
        <p:nvSpPr>
          <p:cNvPr id="14" name="Rectangle 13"/>
          <p:cNvSpPr/>
          <p:nvPr/>
        </p:nvSpPr>
        <p:spPr>
          <a:xfrm>
            <a:off x="944033" y="5380318"/>
            <a:ext cx="3082895" cy="410882"/>
          </a:xfrm>
          <a:prstGeom prst="rect">
            <a:avLst/>
          </a:prstGeom>
        </p:spPr>
        <p:txBody>
          <a:bodyPr wrap="none">
            <a:spAutoFit/>
          </a:bodyPr>
          <a:lstStyle/>
          <a:p>
            <a:pPr lvl="0" algn="ctr" fontAlgn="base">
              <a:lnSpc>
                <a:spcPct val="115000"/>
              </a:lnSpc>
              <a:spcBef>
                <a:spcPct val="0"/>
              </a:spcBef>
              <a:spcAft>
                <a:spcPct val="0"/>
              </a:spcAft>
            </a:pPr>
            <a:r>
              <a:rPr lang="en-US" altLang="en-US" dirty="0">
                <a:solidFill>
                  <a:schemeClr val="tx2">
                    <a:lumMod val="50000"/>
                  </a:schemeClr>
                </a:solidFill>
                <a:latin typeface="Arial" pitchFamily="34" charset="0"/>
                <a:ea typeface="ＭＳ Ｐゴシック" pitchFamily="34" charset="-128"/>
              </a:rPr>
              <a:t>Below 100% of poverty level</a:t>
            </a:r>
            <a:endParaRPr lang="en-US" altLang="en-US" dirty="0">
              <a:solidFill>
                <a:schemeClr val="tx2">
                  <a:lumMod val="50000"/>
                </a:schemeClr>
              </a:solidFill>
              <a:latin typeface="Calibri" pitchFamily="34" charset="0"/>
              <a:ea typeface="ＭＳ Ｐゴシック" pitchFamily="34" charset="-128"/>
            </a:endParaRPr>
          </a:p>
        </p:txBody>
      </p:sp>
      <p:sp>
        <p:nvSpPr>
          <p:cNvPr id="15" name="Rectangle 14"/>
          <p:cNvSpPr/>
          <p:nvPr/>
        </p:nvSpPr>
        <p:spPr>
          <a:xfrm>
            <a:off x="6553610" y="2209800"/>
            <a:ext cx="1582484" cy="410882"/>
          </a:xfrm>
          <a:prstGeom prst="rect">
            <a:avLst/>
          </a:prstGeom>
        </p:spPr>
        <p:txBody>
          <a:bodyPr wrap="none">
            <a:spAutoFit/>
          </a:bodyPr>
          <a:lstStyle/>
          <a:p>
            <a:pPr lvl="0" algn="ctr" fontAlgn="base">
              <a:lnSpc>
                <a:spcPct val="115000"/>
              </a:lnSpc>
              <a:spcBef>
                <a:spcPct val="0"/>
              </a:spcBef>
              <a:spcAft>
                <a:spcPct val="0"/>
              </a:spcAft>
            </a:pPr>
            <a:r>
              <a:rPr lang="en-US" altLang="en-US" b="1" dirty="0" smtClean="0">
                <a:latin typeface="Arial" pitchFamily="34" charset="0"/>
                <a:ea typeface="ＭＳ Ｐゴシック" pitchFamily="34" charset="-128"/>
              </a:rPr>
              <a:t>No </a:t>
            </a:r>
            <a:r>
              <a:rPr lang="en-US" altLang="en-US" b="1" dirty="0">
                <a:latin typeface="Arial" pitchFamily="34" charset="0"/>
                <a:ea typeface="ＭＳ Ｐゴシック" pitchFamily="34" charset="-128"/>
              </a:rPr>
              <a:t>Disability</a:t>
            </a:r>
            <a:endParaRPr lang="en-US" altLang="en-US" b="1" dirty="0">
              <a:latin typeface="Calibri" pitchFamily="34" charset="0"/>
              <a:ea typeface="ＭＳ Ｐゴシック" pitchFamily="34" charset="-128"/>
            </a:endParaRPr>
          </a:p>
        </p:txBody>
      </p:sp>
      <p:sp>
        <p:nvSpPr>
          <p:cNvPr id="17" name="Rectangle 16"/>
          <p:cNvSpPr/>
          <p:nvPr/>
        </p:nvSpPr>
        <p:spPr>
          <a:xfrm>
            <a:off x="4597400" y="2209799"/>
            <a:ext cx="1772793" cy="390363"/>
          </a:xfrm>
          <a:prstGeom prst="rect">
            <a:avLst/>
          </a:prstGeom>
        </p:spPr>
        <p:txBody>
          <a:bodyPr wrap="none">
            <a:spAutoFit/>
          </a:bodyPr>
          <a:lstStyle/>
          <a:p>
            <a:pPr lvl="0" algn="ctr" fontAlgn="base">
              <a:lnSpc>
                <a:spcPct val="115000"/>
              </a:lnSpc>
              <a:spcBef>
                <a:spcPct val="0"/>
              </a:spcBef>
              <a:spcAft>
                <a:spcPct val="0"/>
              </a:spcAft>
            </a:pPr>
            <a:r>
              <a:rPr lang="en-US" altLang="en-US" b="1" dirty="0">
                <a:latin typeface="Arial" pitchFamily="34" charset="0"/>
                <a:ea typeface="ＭＳ Ｐゴシック" pitchFamily="34" charset="-128"/>
              </a:rPr>
              <a:t>With Disability</a:t>
            </a:r>
            <a:endParaRPr lang="en-US" altLang="en-US" b="1" dirty="0">
              <a:latin typeface="Calibri" pitchFamily="34" charset="0"/>
              <a:ea typeface="ＭＳ Ｐゴシック" pitchFamily="34" charset="-128"/>
            </a:endParaRPr>
          </a:p>
        </p:txBody>
      </p:sp>
      <p:sp>
        <p:nvSpPr>
          <p:cNvPr id="18" name="Rectangle 17"/>
          <p:cNvSpPr/>
          <p:nvPr/>
        </p:nvSpPr>
        <p:spPr>
          <a:xfrm>
            <a:off x="4982878" y="3038637"/>
            <a:ext cx="838691" cy="390363"/>
          </a:xfrm>
          <a:prstGeom prst="rect">
            <a:avLst/>
          </a:prstGeom>
        </p:spPr>
        <p:txBody>
          <a:bodyPr wrap="none">
            <a:spAutoFit/>
          </a:bodyPr>
          <a:lstStyle/>
          <a:p>
            <a:pPr lvl="0" algn="ctr" fontAlgn="base">
              <a:lnSpc>
                <a:spcPct val="115000"/>
              </a:lnSpc>
              <a:spcBef>
                <a:spcPct val="0"/>
              </a:spcBef>
              <a:spcAft>
                <a:spcPct val="0"/>
              </a:spcAft>
            </a:pPr>
            <a:r>
              <a:rPr lang="en-US" altLang="en-US" b="1" dirty="0">
                <a:latin typeface="Arial" pitchFamily="34" charset="0"/>
                <a:ea typeface="ＭＳ Ｐゴシック" pitchFamily="34" charset="-128"/>
              </a:rPr>
              <a:t>34.8%</a:t>
            </a:r>
            <a:endParaRPr lang="en-US" altLang="en-US" b="1" dirty="0">
              <a:latin typeface="Calibri" pitchFamily="34" charset="0"/>
              <a:ea typeface="ＭＳ Ｐゴシック" pitchFamily="34" charset="-128"/>
            </a:endParaRPr>
          </a:p>
        </p:txBody>
      </p:sp>
      <p:sp>
        <p:nvSpPr>
          <p:cNvPr id="19" name="Rectangle 18"/>
          <p:cNvSpPr/>
          <p:nvPr/>
        </p:nvSpPr>
        <p:spPr>
          <a:xfrm>
            <a:off x="4982877" y="3886200"/>
            <a:ext cx="838691" cy="390363"/>
          </a:xfrm>
          <a:prstGeom prst="rect">
            <a:avLst/>
          </a:prstGeom>
        </p:spPr>
        <p:txBody>
          <a:bodyPr wrap="none">
            <a:spAutoFit/>
          </a:bodyPr>
          <a:lstStyle/>
          <a:p>
            <a:pPr lvl="0" algn="ctr" fontAlgn="base">
              <a:lnSpc>
                <a:spcPct val="115000"/>
              </a:lnSpc>
              <a:spcBef>
                <a:spcPct val="0"/>
              </a:spcBef>
              <a:spcAft>
                <a:spcPct val="0"/>
              </a:spcAft>
            </a:pPr>
            <a:r>
              <a:rPr lang="en-US" altLang="en-US" b="1" dirty="0">
                <a:latin typeface="Arial" pitchFamily="34" charset="0"/>
                <a:ea typeface="ＭＳ Ｐゴシック" pitchFamily="34" charset="-128"/>
              </a:rPr>
              <a:t>59.5%</a:t>
            </a:r>
            <a:endParaRPr lang="en-US" altLang="en-US" b="1" dirty="0">
              <a:latin typeface="Calibri" pitchFamily="34" charset="0"/>
              <a:ea typeface="ＭＳ Ｐゴシック" pitchFamily="34" charset="-128"/>
            </a:endParaRPr>
          </a:p>
        </p:txBody>
      </p:sp>
      <p:sp>
        <p:nvSpPr>
          <p:cNvPr id="20" name="Rectangle 19"/>
          <p:cNvSpPr/>
          <p:nvPr/>
        </p:nvSpPr>
        <p:spPr>
          <a:xfrm>
            <a:off x="4974682" y="4648200"/>
            <a:ext cx="1018227" cy="390363"/>
          </a:xfrm>
          <a:prstGeom prst="rect">
            <a:avLst/>
          </a:prstGeom>
        </p:spPr>
        <p:txBody>
          <a:bodyPr wrap="none">
            <a:spAutoFit/>
          </a:bodyPr>
          <a:lstStyle/>
          <a:p>
            <a:pPr lvl="0" algn="ctr" fontAlgn="base">
              <a:lnSpc>
                <a:spcPct val="115000"/>
              </a:lnSpc>
              <a:spcBef>
                <a:spcPct val="0"/>
              </a:spcBef>
              <a:spcAft>
                <a:spcPct val="0"/>
              </a:spcAft>
            </a:pPr>
            <a:r>
              <a:rPr lang="en-US" altLang="en-US" b="1" dirty="0">
                <a:latin typeface="Arial" pitchFamily="34" charset="0"/>
                <a:ea typeface="ＭＳ Ｐゴシック" pitchFamily="34" charset="-128"/>
              </a:rPr>
              <a:t>$21,917</a:t>
            </a:r>
            <a:endParaRPr lang="en-US" altLang="en-US" b="1" dirty="0">
              <a:latin typeface="Calibri" pitchFamily="34" charset="0"/>
              <a:ea typeface="ＭＳ Ｐゴシック" pitchFamily="34" charset="-128"/>
            </a:endParaRPr>
          </a:p>
        </p:txBody>
      </p:sp>
      <p:sp>
        <p:nvSpPr>
          <p:cNvPr id="21" name="Rectangle 20"/>
          <p:cNvSpPr/>
          <p:nvPr/>
        </p:nvSpPr>
        <p:spPr>
          <a:xfrm>
            <a:off x="4953000" y="5407063"/>
            <a:ext cx="838691" cy="390363"/>
          </a:xfrm>
          <a:prstGeom prst="rect">
            <a:avLst/>
          </a:prstGeom>
        </p:spPr>
        <p:txBody>
          <a:bodyPr wrap="none">
            <a:spAutoFit/>
          </a:bodyPr>
          <a:lstStyle/>
          <a:p>
            <a:pPr lvl="0" algn="ctr" fontAlgn="base">
              <a:lnSpc>
                <a:spcPct val="115000"/>
              </a:lnSpc>
              <a:spcBef>
                <a:spcPct val="0"/>
              </a:spcBef>
              <a:spcAft>
                <a:spcPct val="0"/>
              </a:spcAft>
            </a:pPr>
            <a:r>
              <a:rPr lang="en-US" altLang="en-US" b="1" dirty="0">
                <a:latin typeface="Arial" pitchFamily="34" charset="0"/>
                <a:ea typeface="ＭＳ Ｐゴシック" pitchFamily="34" charset="-128"/>
              </a:rPr>
              <a:t>19.1%</a:t>
            </a:r>
            <a:endParaRPr lang="en-US" altLang="en-US" b="1" dirty="0">
              <a:latin typeface="Calibri" pitchFamily="34" charset="0"/>
              <a:ea typeface="ＭＳ Ｐゴシック" pitchFamily="34" charset="-128"/>
            </a:endParaRPr>
          </a:p>
        </p:txBody>
      </p:sp>
      <p:sp>
        <p:nvSpPr>
          <p:cNvPr id="22" name="Rectangle 21"/>
          <p:cNvSpPr/>
          <p:nvPr/>
        </p:nvSpPr>
        <p:spPr>
          <a:xfrm>
            <a:off x="6925506" y="3038636"/>
            <a:ext cx="838691" cy="390363"/>
          </a:xfrm>
          <a:prstGeom prst="rect">
            <a:avLst/>
          </a:prstGeom>
        </p:spPr>
        <p:txBody>
          <a:bodyPr wrap="none">
            <a:spAutoFit/>
          </a:bodyPr>
          <a:lstStyle/>
          <a:p>
            <a:pPr lvl="0" algn="ctr" fontAlgn="base">
              <a:lnSpc>
                <a:spcPct val="115000"/>
              </a:lnSpc>
              <a:spcBef>
                <a:spcPct val="0"/>
              </a:spcBef>
              <a:spcAft>
                <a:spcPct val="0"/>
              </a:spcAft>
            </a:pPr>
            <a:r>
              <a:rPr lang="en-US" altLang="en-US" b="1" dirty="0">
                <a:latin typeface="Arial" pitchFamily="34" charset="0"/>
                <a:ea typeface="ＭＳ Ｐゴシック" pitchFamily="34" charset="-128"/>
              </a:rPr>
              <a:t>60.4%</a:t>
            </a:r>
            <a:endParaRPr lang="en-US" altLang="en-US" b="1" dirty="0">
              <a:latin typeface="Calibri" pitchFamily="34" charset="0"/>
              <a:ea typeface="ＭＳ Ｐゴシック" pitchFamily="34" charset="-128"/>
            </a:endParaRPr>
          </a:p>
        </p:txBody>
      </p:sp>
      <p:sp>
        <p:nvSpPr>
          <p:cNvPr id="23" name="Rectangle 22"/>
          <p:cNvSpPr/>
          <p:nvPr/>
        </p:nvSpPr>
        <p:spPr>
          <a:xfrm>
            <a:off x="6925506" y="3886199"/>
            <a:ext cx="838691" cy="390363"/>
          </a:xfrm>
          <a:prstGeom prst="rect">
            <a:avLst/>
          </a:prstGeom>
        </p:spPr>
        <p:txBody>
          <a:bodyPr wrap="none">
            <a:spAutoFit/>
          </a:bodyPr>
          <a:lstStyle/>
          <a:p>
            <a:pPr lvl="0" algn="ctr" fontAlgn="base">
              <a:lnSpc>
                <a:spcPct val="115000"/>
              </a:lnSpc>
              <a:spcBef>
                <a:spcPct val="0"/>
              </a:spcBef>
              <a:spcAft>
                <a:spcPct val="0"/>
              </a:spcAft>
            </a:pPr>
            <a:r>
              <a:rPr lang="en-US" altLang="en-US" b="1" dirty="0">
                <a:latin typeface="Arial" pitchFamily="34" charset="0"/>
                <a:ea typeface="ＭＳ Ｐゴシック" pitchFamily="34" charset="-128"/>
              </a:rPr>
              <a:t>16.9%</a:t>
            </a:r>
            <a:endParaRPr lang="en-US" altLang="en-US" b="1" dirty="0">
              <a:latin typeface="Calibri" pitchFamily="34" charset="0"/>
              <a:ea typeface="ＭＳ Ｐゴシック" pitchFamily="34" charset="-128"/>
            </a:endParaRPr>
          </a:p>
        </p:txBody>
      </p:sp>
      <p:sp>
        <p:nvSpPr>
          <p:cNvPr id="24" name="Rectangle 23"/>
          <p:cNvSpPr/>
          <p:nvPr/>
        </p:nvSpPr>
        <p:spPr>
          <a:xfrm>
            <a:off x="6848497" y="4648199"/>
            <a:ext cx="992708" cy="390363"/>
          </a:xfrm>
          <a:prstGeom prst="rect">
            <a:avLst/>
          </a:prstGeom>
        </p:spPr>
        <p:txBody>
          <a:bodyPr wrap="none">
            <a:spAutoFit/>
          </a:bodyPr>
          <a:lstStyle/>
          <a:p>
            <a:pPr lvl="0" algn="ctr" fontAlgn="base">
              <a:lnSpc>
                <a:spcPct val="115000"/>
              </a:lnSpc>
              <a:spcBef>
                <a:spcPct val="0"/>
              </a:spcBef>
              <a:spcAft>
                <a:spcPct val="0"/>
              </a:spcAft>
            </a:pPr>
            <a:r>
              <a:rPr lang="en-US" altLang="en-US" b="1" dirty="0">
                <a:latin typeface="Arial" pitchFamily="34" charset="0"/>
                <a:ea typeface="ＭＳ Ｐゴシック" pitchFamily="34" charset="-128"/>
              </a:rPr>
              <a:t>$31,111</a:t>
            </a:r>
            <a:endParaRPr lang="en-US" altLang="en-US" b="1" dirty="0">
              <a:latin typeface="Calibri" pitchFamily="34" charset="0"/>
              <a:ea typeface="ＭＳ Ｐゴシック" pitchFamily="34" charset="-128"/>
            </a:endParaRPr>
          </a:p>
        </p:txBody>
      </p:sp>
      <p:sp>
        <p:nvSpPr>
          <p:cNvPr id="25" name="Rectangle 24"/>
          <p:cNvSpPr/>
          <p:nvPr/>
        </p:nvSpPr>
        <p:spPr>
          <a:xfrm>
            <a:off x="6892447" y="5400837"/>
            <a:ext cx="838691" cy="390363"/>
          </a:xfrm>
          <a:prstGeom prst="rect">
            <a:avLst/>
          </a:prstGeom>
        </p:spPr>
        <p:txBody>
          <a:bodyPr wrap="none">
            <a:spAutoFit/>
          </a:bodyPr>
          <a:lstStyle/>
          <a:p>
            <a:pPr lvl="0" algn="ctr" fontAlgn="base">
              <a:lnSpc>
                <a:spcPct val="115000"/>
              </a:lnSpc>
              <a:spcBef>
                <a:spcPct val="0"/>
              </a:spcBef>
              <a:spcAft>
                <a:spcPct val="0"/>
              </a:spcAft>
            </a:pPr>
            <a:r>
              <a:rPr lang="en-US" altLang="en-US" b="1" dirty="0">
                <a:latin typeface="Arial" pitchFamily="34" charset="0"/>
                <a:ea typeface="ＭＳ Ｐゴシック" pitchFamily="34" charset="-128"/>
              </a:rPr>
              <a:t>13.5%</a:t>
            </a:r>
            <a:endParaRPr lang="en-US" altLang="en-US" b="1" dirty="0">
              <a:latin typeface="Calibri" pitchFamily="34" charset="0"/>
              <a:ea typeface="ＭＳ Ｐゴシック" pitchFamily="34" charset="-128"/>
            </a:endParaRPr>
          </a:p>
        </p:txBody>
      </p:sp>
    </p:spTree>
    <p:extLst>
      <p:ext uri="{BB962C8B-B14F-4D97-AF65-F5344CB8AC3E}">
        <p14:creationId xmlns:p14="http://schemas.microsoft.com/office/powerpoint/2010/main" val="339400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571500"/>
            <a:ext cx="4191000" cy="876300"/>
          </a:xfrm>
          <a:prstGeom prst="rect">
            <a:avLst/>
          </a:prstGeom>
        </p:spPr>
        <p:txBody>
          <a:bodyPr>
            <a:noAutofit/>
          </a:bodyPr>
          <a:lst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ctr" defTabSz="914400" fontAlgn="base">
              <a:lnSpc>
                <a:spcPct val="100000"/>
              </a:lnSpc>
              <a:spcBef>
                <a:spcPct val="0"/>
              </a:spcBef>
              <a:spcAft>
                <a:spcPct val="0"/>
              </a:spcAft>
            </a:pPr>
            <a:r>
              <a:rPr lang="en-US" altLang="en-US" sz="3600" dirty="0" smtClean="0">
                <a:latin typeface="Arial" panose="020B0604020202020204" pitchFamily="34" charset="0"/>
                <a:ea typeface="ＭＳ Ｐゴシック" pitchFamily="34" charset="-128"/>
                <a:cs typeface="Arial" panose="020B0604020202020204" pitchFamily="34" charset="0"/>
              </a:rPr>
              <a:t>How the Council wants to reach these communities</a:t>
            </a:r>
          </a:p>
          <a:p>
            <a:pPr lvl="0" algn="ctr" defTabSz="914400" fontAlgn="base">
              <a:lnSpc>
                <a:spcPct val="100000"/>
              </a:lnSpc>
              <a:spcBef>
                <a:spcPct val="0"/>
              </a:spcBef>
              <a:spcAft>
                <a:spcPct val="0"/>
              </a:spcAft>
            </a:pPr>
            <a:endParaRPr lang="en-US" altLang="en-US" sz="2000" dirty="0">
              <a:latin typeface="Arial" panose="020B0604020202020204" pitchFamily="34" charset="0"/>
              <a:ea typeface="ＭＳ Ｐゴシック" pitchFamily="34" charset="-128"/>
              <a:cs typeface="Arial" panose="020B0604020202020204" pitchFamily="34" charset="0"/>
            </a:endParaRPr>
          </a:p>
        </p:txBody>
      </p:sp>
      <p:sp>
        <p:nvSpPr>
          <p:cNvPr id="2" name="TextBox 1"/>
          <p:cNvSpPr txBox="1"/>
          <p:nvPr/>
        </p:nvSpPr>
        <p:spPr>
          <a:xfrm>
            <a:off x="533400" y="3403388"/>
            <a:ext cx="3429000" cy="4062651"/>
          </a:xfrm>
          <a:prstGeom prst="rect">
            <a:avLst/>
          </a:prstGeom>
          <a:noFill/>
        </p:spPr>
        <p:txBody>
          <a:bodyPr wrap="square" rtlCol="0">
            <a:spAutoFit/>
          </a:bodyPr>
          <a:lstStyle/>
          <a:p>
            <a:pPr lvl="0" algn="ctr" fontAlgn="base">
              <a:spcBef>
                <a:spcPct val="0"/>
              </a:spcBef>
              <a:spcAft>
                <a:spcPct val="0"/>
              </a:spcAft>
            </a:pP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We want to fund:</a:t>
            </a:r>
          </a:p>
          <a:p>
            <a:pPr lvl="0" algn="ctr" fontAlgn="base">
              <a:spcBef>
                <a:spcPct val="0"/>
              </a:spcBef>
              <a:spcAft>
                <a:spcPct val="0"/>
              </a:spcAft>
            </a:pP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 </a:t>
            </a:r>
          </a:p>
          <a:p>
            <a:pPr lvl="0" algn="ctr" fontAlgn="base">
              <a:spcBef>
                <a:spcPct val="0"/>
              </a:spcBef>
              <a:spcAft>
                <a:spcPct val="0"/>
              </a:spcAft>
            </a:pPr>
            <a:r>
              <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rPr>
              <a:t>P</a:t>
            </a: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ilot projects centered around</a:t>
            </a:r>
          </a:p>
          <a:p>
            <a:pPr lvl="0" algn="ctr" fontAlgn="base">
              <a:spcBef>
                <a:spcPct val="0"/>
              </a:spcBef>
              <a:spcAft>
                <a:spcPct val="0"/>
              </a:spcAft>
            </a:pPr>
            <a:r>
              <a:rPr lang="en-US" altLang="en-US" sz="2400" b="1" dirty="0">
                <a:solidFill>
                  <a:srgbClr val="E2AC00"/>
                </a:solidFill>
                <a:latin typeface="Arial" panose="020B0604020202020204" pitchFamily="34" charset="0"/>
                <a:ea typeface="ＭＳ Ｐゴシック" pitchFamily="34" charset="-128"/>
                <a:cs typeface="Arial" panose="020B0604020202020204" pitchFamily="34" charset="0"/>
              </a:rPr>
              <a:t>Training to Hire </a:t>
            </a:r>
            <a:endParaRPr lang="en-US" altLang="en-US" sz="2400" b="1" dirty="0" smtClean="0">
              <a:solidFill>
                <a:srgbClr val="E2AC00"/>
              </a:solidFill>
              <a:latin typeface="Arial" panose="020B0604020202020204" pitchFamily="34" charset="0"/>
              <a:ea typeface="ＭＳ Ｐゴシック" pitchFamily="34" charset="-128"/>
              <a:cs typeface="Arial" panose="020B0604020202020204" pitchFamily="34" charset="0"/>
            </a:endParaRPr>
          </a:p>
          <a:p>
            <a:pPr lvl="0" algn="ctr" fontAlgn="base">
              <a:spcBef>
                <a:spcPct val="0"/>
              </a:spcBef>
              <a:spcAft>
                <a:spcPct val="0"/>
              </a:spcAft>
            </a:pP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for people with disabilities</a:t>
            </a:r>
          </a:p>
          <a:p>
            <a:pPr lvl="0" algn="ctr" fontAlgn="base">
              <a:spcBef>
                <a:spcPct val="0"/>
              </a:spcBef>
              <a:spcAft>
                <a:spcPct val="0"/>
              </a:spcAft>
            </a:pPr>
            <a:endPar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endParaRPr>
          </a:p>
          <a:p>
            <a:pPr lvl="0" algn="ctr" fontAlgn="base">
              <a:spcBef>
                <a:spcPct val="0"/>
              </a:spcBef>
              <a:spcAft>
                <a:spcPct val="0"/>
              </a:spcAft>
            </a:pPr>
            <a:endPar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endParaRPr>
          </a:p>
          <a:p>
            <a:r>
              <a:rPr lang="en-US" sz="2400" b="1" dirty="0">
                <a:latin typeface="Arial" panose="020B0604020202020204" pitchFamily="34" charset="0"/>
                <a:cs typeface="Arial" panose="020B0604020202020204" pitchFamily="34" charset="0"/>
              </a:rPr>
              <a:t> </a:t>
            </a:r>
          </a:p>
          <a:p>
            <a:pPr marL="1405890" lvl="1">
              <a:spcAft>
                <a:spcPts val="0"/>
              </a:spcAft>
              <a:defRPr/>
            </a:pPr>
            <a:endParaRPr lang="en-US" dirty="0">
              <a:solidFill>
                <a:srgbClr val="C00000"/>
              </a:solidFill>
              <a:latin typeface="Franklin Gothic Medium" panose="020B06030201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6467" t="770" r="5571" b="-770"/>
          <a:stretch/>
        </p:blipFill>
        <p:spPr>
          <a:xfrm>
            <a:off x="4572000" y="-76200"/>
            <a:ext cx="4572000" cy="7010400"/>
          </a:xfrm>
          <a:prstGeom prst="rect">
            <a:avLst/>
          </a:prstGeom>
        </p:spPr>
      </p:pic>
      <p:sp>
        <p:nvSpPr>
          <p:cNvPr id="5" name="TextBox 4"/>
          <p:cNvSpPr txBox="1"/>
          <p:nvPr/>
        </p:nvSpPr>
        <p:spPr>
          <a:xfrm>
            <a:off x="4876800" y="5943600"/>
            <a:ext cx="3810000" cy="646331"/>
          </a:xfrm>
          <a:prstGeom prst="rect">
            <a:avLst/>
          </a:prstGeom>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atin typeface="Helvetica" panose="020B0604020202020204" pitchFamily="34" charset="0"/>
                <a:cs typeface="Helvetica" panose="020B0604020202020204" pitchFamily="34" charset="0"/>
              </a:rPr>
              <a:t>Sebastian – Self-employed</a:t>
            </a:r>
          </a:p>
          <a:p>
            <a:r>
              <a:rPr lang="en-US" b="1" dirty="0" smtClean="0">
                <a:latin typeface="Helvetica" panose="020B0604020202020204" pitchFamily="34" charset="0"/>
                <a:cs typeface="Helvetica" panose="020B0604020202020204" pitchFamily="34" charset="0"/>
              </a:rPr>
              <a:t>Mesa, AZ</a:t>
            </a:r>
            <a:endParaRPr lang="en-US"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5719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 y="571500"/>
            <a:ext cx="4191000" cy="876300"/>
          </a:xfrm>
          <a:prstGeom prst="rect">
            <a:avLst/>
          </a:prstGeom>
        </p:spPr>
        <p:txBody>
          <a:bodyPr>
            <a:noAutofit/>
          </a:bodyPr>
          <a:lst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ctr" defTabSz="914400" fontAlgn="base">
              <a:lnSpc>
                <a:spcPct val="100000"/>
              </a:lnSpc>
              <a:spcBef>
                <a:spcPct val="0"/>
              </a:spcBef>
              <a:spcAft>
                <a:spcPct val="0"/>
              </a:spcAft>
            </a:pPr>
            <a:r>
              <a:rPr lang="en-US" altLang="en-US" sz="3600" dirty="0" smtClean="0">
                <a:latin typeface="Arial" panose="020B0604020202020204" pitchFamily="34" charset="0"/>
                <a:ea typeface="ＭＳ Ｐゴシック" pitchFamily="34" charset="-128"/>
                <a:cs typeface="Arial" panose="020B0604020202020204" pitchFamily="34" charset="0"/>
              </a:rPr>
              <a:t>How the Council wants to reach these communities</a:t>
            </a:r>
          </a:p>
          <a:p>
            <a:pPr lvl="0" algn="ctr" defTabSz="914400" fontAlgn="base">
              <a:lnSpc>
                <a:spcPct val="100000"/>
              </a:lnSpc>
              <a:spcBef>
                <a:spcPct val="0"/>
              </a:spcBef>
              <a:spcAft>
                <a:spcPct val="0"/>
              </a:spcAft>
            </a:pPr>
            <a:endParaRPr lang="en-US" altLang="en-US" sz="2000" dirty="0">
              <a:latin typeface="Arial" panose="020B0604020202020204" pitchFamily="34" charset="0"/>
              <a:ea typeface="ＭＳ Ｐゴシック" pitchFamily="34" charset="-128"/>
              <a:cs typeface="Arial" panose="020B0604020202020204" pitchFamily="34" charset="0"/>
            </a:endParaRPr>
          </a:p>
        </p:txBody>
      </p:sp>
      <p:sp>
        <p:nvSpPr>
          <p:cNvPr id="2" name="TextBox 1"/>
          <p:cNvSpPr txBox="1"/>
          <p:nvPr/>
        </p:nvSpPr>
        <p:spPr>
          <a:xfrm>
            <a:off x="4953000" y="571500"/>
            <a:ext cx="3429000" cy="3323987"/>
          </a:xfrm>
          <a:prstGeom prst="rect">
            <a:avLst/>
          </a:prstGeom>
          <a:noFill/>
        </p:spPr>
        <p:txBody>
          <a:bodyPr wrap="square" rtlCol="0">
            <a:spAutoFit/>
          </a:bodyPr>
          <a:lstStyle/>
          <a:p>
            <a:pPr lvl="0" algn="ctr" fontAlgn="base">
              <a:spcBef>
                <a:spcPct val="0"/>
              </a:spcBef>
              <a:spcAft>
                <a:spcPct val="0"/>
              </a:spcAft>
            </a:pP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We </a:t>
            </a:r>
            <a:r>
              <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rPr>
              <a:t>w</a:t>
            </a: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ant to fund:</a:t>
            </a:r>
          </a:p>
          <a:p>
            <a:pPr lvl="0" algn="ctr" fontAlgn="base">
              <a:spcBef>
                <a:spcPct val="0"/>
              </a:spcBef>
              <a:spcAft>
                <a:spcPct val="0"/>
              </a:spcAft>
            </a:pP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 </a:t>
            </a:r>
          </a:p>
          <a:p>
            <a:pPr lvl="0" algn="ctr" fontAlgn="base">
              <a:spcBef>
                <a:spcPct val="0"/>
              </a:spcBef>
              <a:spcAft>
                <a:spcPct val="0"/>
              </a:spcAft>
            </a:pP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Pilot projects for </a:t>
            </a:r>
            <a:r>
              <a:rPr lang="en-US" altLang="en-US" sz="2400" b="1" dirty="0" smtClean="0">
                <a:solidFill>
                  <a:srgbClr val="E2AC00"/>
                </a:solidFill>
                <a:latin typeface="Arial" panose="020B0604020202020204" pitchFamily="34" charset="0"/>
                <a:ea typeface="ＭＳ Ｐゴシック" pitchFamily="34" charset="-128"/>
                <a:cs typeface="Arial" panose="020B0604020202020204" pitchFamily="34" charset="0"/>
              </a:rPr>
              <a:t>coding </a:t>
            </a:r>
            <a:r>
              <a:rPr lang="en-US" altLang="en-US" sz="2400" b="1" dirty="0">
                <a:solidFill>
                  <a:srgbClr val="E2AC00"/>
                </a:solidFill>
                <a:latin typeface="Arial" panose="020B0604020202020204" pitchFamily="34" charset="0"/>
                <a:ea typeface="ＭＳ Ｐゴシック" pitchFamily="34" charset="-128"/>
                <a:cs typeface="Arial" panose="020B0604020202020204" pitchFamily="34" charset="0"/>
              </a:rPr>
              <a:t>academies, robotics skills</a:t>
            </a:r>
            <a:r>
              <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rPr>
              <a:t>, </a:t>
            </a: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etc. for </a:t>
            </a:r>
            <a:r>
              <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rPr>
              <a:t>those who can’t afford </a:t>
            </a: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it</a:t>
            </a:r>
            <a:endPar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endParaRPr>
          </a:p>
          <a:p>
            <a:r>
              <a:rPr lang="en-US" sz="2400" b="1" dirty="0">
                <a:latin typeface="Arial" panose="020B0604020202020204" pitchFamily="34" charset="0"/>
                <a:cs typeface="Arial" panose="020B0604020202020204" pitchFamily="34" charset="0"/>
              </a:rPr>
              <a:t> </a:t>
            </a:r>
          </a:p>
          <a:p>
            <a:pPr marL="1405890" lvl="1">
              <a:spcAft>
                <a:spcPts val="0"/>
              </a:spcAft>
              <a:defRPr/>
            </a:pPr>
            <a:endParaRPr lang="en-US" dirty="0">
              <a:solidFill>
                <a:srgbClr val="C00000"/>
              </a:solidFill>
              <a:latin typeface="Franklin Gothic Medium" panose="020B06030201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637344"/>
            <a:ext cx="8887459" cy="3144456"/>
          </a:xfrm>
          <a:prstGeom prst="rect">
            <a:avLst/>
          </a:prstGeom>
        </p:spPr>
      </p:pic>
      <p:sp>
        <p:nvSpPr>
          <p:cNvPr id="7" name="TextBox 6"/>
          <p:cNvSpPr txBox="1"/>
          <p:nvPr/>
        </p:nvSpPr>
        <p:spPr>
          <a:xfrm>
            <a:off x="5105400" y="6248400"/>
            <a:ext cx="3810000" cy="369332"/>
          </a:xfrm>
          <a:prstGeom prst="rect">
            <a:avLst/>
          </a:prstGeom>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atin typeface="Helvetica" panose="020B0604020202020204" pitchFamily="34" charset="0"/>
                <a:cs typeface="Helvetica" panose="020B0604020202020204" pitchFamily="34" charset="0"/>
              </a:rPr>
              <a:t>UAT/SARRC – Geek Tech Camp</a:t>
            </a:r>
            <a:endParaRPr lang="en-US"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3339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609600" y="626533"/>
            <a:ext cx="9067800" cy="990600"/>
          </a:xfrm>
          <a:prstGeom prst="rect">
            <a:avLst/>
          </a:prstGeom>
        </p:spPr>
        <p:txBody>
          <a:bodyPr>
            <a:noAutofit/>
          </a:bodyPr>
          <a:lst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800" dirty="0" smtClean="0">
                <a:latin typeface="Helvetica" panose="020B0604020202020204" pitchFamily="34" charset="0"/>
                <a:cs typeface="Helvetica" panose="020B0604020202020204" pitchFamily="34" charset="0"/>
              </a:rPr>
              <a:t>The </a:t>
            </a:r>
            <a:r>
              <a:rPr lang="en-US" sz="4800" dirty="0">
                <a:latin typeface="Helvetica" panose="020B0604020202020204" pitchFamily="34" charset="0"/>
                <a:cs typeface="Helvetica" panose="020B0604020202020204" pitchFamily="34" charset="0"/>
              </a:rPr>
              <a:t>f</a:t>
            </a:r>
            <a:r>
              <a:rPr lang="en-US" sz="4800" dirty="0" smtClean="0">
                <a:latin typeface="Helvetica" panose="020B0604020202020204" pitchFamily="34" charset="0"/>
                <a:cs typeface="Helvetica" panose="020B0604020202020204" pitchFamily="34" charset="0"/>
              </a:rPr>
              <a:t>aith community </a:t>
            </a:r>
          </a:p>
          <a:p>
            <a:r>
              <a:rPr lang="en-US" sz="4800" dirty="0" smtClean="0">
                <a:latin typeface="Helvetica" panose="020B0604020202020204" pitchFamily="34" charset="0"/>
                <a:cs typeface="Helvetica" panose="020B0604020202020204" pitchFamily="34" charset="0"/>
              </a:rPr>
              <a:t>knows better than anyone</a:t>
            </a:r>
            <a:r>
              <a:rPr lang="en-US" sz="2800" dirty="0" smtClean="0">
                <a:latin typeface="Helvetica" panose="020B0604020202020204" pitchFamily="34" charset="0"/>
                <a:cs typeface="Helvetica" panose="020B0604020202020204" pitchFamily="34" charset="0"/>
              </a:rPr>
              <a:t>…</a:t>
            </a:r>
            <a:endParaRPr lang="en-US" sz="4800" dirty="0" smtClean="0">
              <a:latin typeface="Helvetica" panose="020B0604020202020204" pitchFamily="34" charset="0"/>
              <a:cs typeface="Helvetica" panose="020B0604020202020204" pitchFamily="34" charset="0"/>
            </a:endParaRPr>
          </a:p>
          <a:p>
            <a:endParaRPr lang="en-US" sz="4800" dirty="0" smtClean="0">
              <a:latin typeface="Helvetica" panose="020B0604020202020204" pitchFamily="34" charset="0"/>
              <a:cs typeface="Helvetica" panose="020B0604020202020204" pitchFamily="34" charset="0"/>
            </a:endParaRPr>
          </a:p>
        </p:txBody>
      </p:sp>
      <p:pic>
        <p:nvPicPr>
          <p:cNvPr id="7" name="Picture 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36896" y="2349592"/>
            <a:ext cx="3975008" cy="3975008"/>
          </a:xfrm>
          <a:prstGeom prst="rect">
            <a:avLst/>
          </a:prstGeom>
          <a:blipFill dpi="0" rotWithShape="1">
            <a:blip r:embed="rId4">
              <a:alphaModFix amt="0"/>
            </a:blip>
            <a:srcRect/>
            <a:tile tx="0" ty="0" sx="100000" sy="100000" flip="none" algn="tl"/>
          </a:blipFill>
          <a:effectLst>
            <a:outerShdw blurRad="50800" dist="50800" dir="5400000" algn="ctr" rotWithShape="0">
              <a:srgbClr val="000000"/>
            </a:outerShdw>
          </a:effectLst>
        </p:spPr>
      </p:pic>
      <p:sp>
        <p:nvSpPr>
          <p:cNvPr id="16" name="Rectangle 15"/>
          <p:cNvSpPr/>
          <p:nvPr/>
        </p:nvSpPr>
        <p:spPr>
          <a:xfrm>
            <a:off x="335114" y="228599"/>
            <a:ext cx="8534400" cy="6434361"/>
          </a:xfrm>
          <a:prstGeom prst="rect">
            <a:avLst/>
          </a:prstGeom>
          <a:noFill/>
          <a:ln w="127000">
            <a:solidFill>
              <a:srgbClr val="00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514600" y="3048000"/>
            <a:ext cx="4419600" cy="2123658"/>
          </a:xfrm>
          <a:prstGeom prst="rect">
            <a:avLst/>
          </a:prstGeom>
        </p:spPr>
        <p:txBody>
          <a:bodyPr wrap="square">
            <a:spAutoFit/>
          </a:bodyPr>
          <a:lstStyle/>
          <a:p>
            <a:pPr algn="ctr"/>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There’s a </a:t>
            </a:r>
          </a:p>
          <a:p>
            <a:pPr algn="ctr"/>
            <a:r>
              <a:rPr lang="en-US" sz="4400" b="1" dirty="0" smtClean="0">
                <a:solidFill>
                  <a:srgbClr val="E2AC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crisis</a:t>
            </a:r>
            <a:r>
              <a:rPr lang="en-US" sz="4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caregiving</a:t>
            </a:r>
            <a:endParaRPr lang="en-US"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954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35114" y="228599"/>
            <a:ext cx="8534400" cy="6434361"/>
          </a:xfrm>
          <a:prstGeom prst="rect">
            <a:avLst/>
          </a:prstGeom>
          <a:noFill/>
          <a:ln w="127000">
            <a:solidFill>
              <a:srgbClr val="00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38200" y="2772013"/>
            <a:ext cx="3429000" cy="3323987"/>
          </a:xfrm>
          <a:prstGeom prst="rect">
            <a:avLst/>
          </a:prstGeom>
          <a:noFill/>
        </p:spPr>
        <p:txBody>
          <a:bodyPr wrap="square" rtlCol="0">
            <a:spAutoFit/>
          </a:bodyPr>
          <a:lstStyle/>
          <a:p>
            <a:pPr lvl="0" algn="ctr" fontAlgn="base">
              <a:spcBef>
                <a:spcPct val="0"/>
              </a:spcBef>
              <a:spcAft>
                <a:spcPct val="0"/>
              </a:spcAft>
            </a:pPr>
            <a:r>
              <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rPr>
              <a:t>We </a:t>
            </a: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want </a:t>
            </a:r>
            <a:r>
              <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rPr>
              <a:t>to </a:t>
            </a: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explore:</a:t>
            </a:r>
            <a:endPar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endParaRPr>
          </a:p>
          <a:p>
            <a:pPr lvl="0" algn="ctr" fontAlgn="base">
              <a:spcBef>
                <a:spcPct val="0"/>
              </a:spcBef>
              <a:spcAft>
                <a:spcPct val="0"/>
              </a:spcAft>
            </a:pPr>
            <a:r>
              <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rPr>
              <a:t> </a:t>
            </a:r>
          </a:p>
          <a:p>
            <a:pPr lvl="0" algn="ctr" fontAlgn="base">
              <a:spcBef>
                <a:spcPct val="0"/>
              </a:spcBef>
              <a:spcAft>
                <a:spcPct val="0"/>
              </a:spcAft>
            </a:pPr>
            <a:r>
              <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rPr>
              <a:t>Pilot projects </a:t>
            </a:r>
          </a:p>
          <a:p>
            <a:pPr lvl="0" algn="ctr" fontAlgn="base">
              <a:spcBef>
                <a:spcPct val="0"/>
              </a:spcBef>
              <a:spcAft>
                <a:spcPct val="0"/>
              </a:spcAft>
            </a:pPr>
            <a:r>
              <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rPr>
              <a:t>t</a:t>
            </a: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hat train </a:t>
            </a:r>
            <a:r>
              <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rPr>
              <a:t>people with disabilities as </a:t>
            </a:r>
            <a:r>
              <a:rPr lang="en-US" altLang="en-US" sz="2400" b="1" dirty="0">
                <a:solidFill>
                  <a:srgbClr val="E2AC00"/>
                </a:solidFill>
                <a:latin typeface="Arial" panose="020B0604020202020204" pitchFamily="34" charset="0"/>
                <a:ea typeface="ＭＳ Ｐゴシック" pitchFamily="34" charset="-128"/>
                <a:cs typeface="Arial" panose="020B0604020202020204" pitchFamily="34" charset="0"/>
              </a:rPr>
              <a:t>direct care workers</a:t>
            </a:r>
          </a:p>
          <a:p>
            <a:pPr lvl="0" algn="ctr" fontAlgn="base">
              <a:spcBef>
                <a:spcPct val="0"/>
              </a:spcBef>
              <a:spcAft>
                <a:spcPct val="0"/>
              </a:spcAft>
            </a:pPr>
            <a:endPar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endParaRPr>
          </a:p>
          <a:p>
            <a:r>
              <a:rPr lang="en-US" sz="2400" b="1" dirty="0">
                <a:latin typeface="Arial" panose="020B0604020202020204" pitchFamily="34" charset="0"/>
                <a:cs typeface="Arial" panose="020B0604020202020204" pitchFamily="34" charset="0"/>
              </a:rPr>
              <a:t> </a:t>
            </a:r>
          </a:p>
          <a:p>
            <a:pPr marL="1405890" lvl="1">
              <a:spcAft>
                <a:spcPts val="0"/>
              </a:spcAft>
              <a:defRPr/>
            </a:pPr>
            <a:endParaRPr lang="en-US" dirty="0">
              <a:solidFill>
                <a:srgbClr val="C00000"/>
              </a:solidFill>
              <a:latin typeface="Franklin Gothic Medium" panose="020B0603020102020204" pitchFamily="34" charset="0"/>
            </a:endParaRPr>
          </a:p>
        </p:txBody>
      </p:sp>
      <p:sp>
        <p:nvSpPr>
          <p:cNvPr id="29" name="Rectangle 28"/>
          <p:cNvSpPr/>
          <p:nvPr/>
        </p:nvSpPr>
        <p:spPr>
          <a:xfrm>
            <a:off x="533400" y="531674"/>
            <a:ext cx="4572000" cy="1754326"/>
          </a:xfrm>
          <a:prstGeom prst="rect">
            <a:avLst/>
          </a:prstGeom>
        </p:spPr>
        <p:txBody>
          <a:bodyPr>
            <a:spAutoFit/>
          </a:bodyPr>
          <a:lstStyle/>
          <a:p>
            <a:pPr lvl="0" algn="ctr" fontAlgn="base">
              <a:spcBef>
                <a:spcPct val="0"/>
              </a:spcBef>
              <a:spcAft>
                <a:spcPct val="0"/>
              </a:spcAft>
            </a:pPr>
            <a:r>
              <a:rPr lang="en-US" altLang="en-US" sz="3600" b="1" dirty="0">
                <a:solidFill>
                  <a:prstClr val="black"/>
                </a:solidFill>
                <a:latin typeface="Arial" panose="020B0604020202020204" pitchFamily="34" charset="0"/>
                <a:ea typeface="ＭＳ Ｐゴシック" pitchFamily="34" charset="-128"/>
                <a:cs typeface="Arial" panose="020B0604020202020204" pitchFamily="34" charset="0"/>
              </a:rPr>
              <a:t>How the Council wants to reach these communities</a:t>
            </a:r>
          </a:p>
        </p:txBody>
      </p:sp>
      <p:pic>
        <p:nvPicPr>
          <p:cNvPr id="3" name="Picture 2" descr="Caregiver ima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990600"/>
            <a:ext cx="3334512" cy="4531204"/>
          </a:xfrm>
          <a:prstGeom prst="rect">
            <a:avLst/>
          </a:prstGeom>
        </p:spPr>
      </p:pic>
    </p:spTree>
    <p:extLst>
      <p:ext uri="{BB962C8B-B14F-4D97-AF65-F5344CB8AC3E}">
        <p14:creationId xmlns:p14="http://schemas.microsoft.com/office/powerpoint/2010/main" val="28107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35114" y="228599"/>
            <a:ext cx="8534400" cy="6434361"/>
          </a:xfrm>
          <a:prstGeom prst="rect">
            <a:avLst/>
          </a:prstGeom>
          <a:noFill/>
          <a:ln w="127000">
            <a:solidFill>
              <a:srgbClr val="00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00957" y="2404461"/>
            <a:ext cx="3429000" cy="2308324"/>
          </a:xfrm>
          <a:prstGeom prst="rect">
            <a:avLst/>
          </a:prstGeom>
          <a:noFill/>
        </p:spPr>
        <p:txBody>
          <a:bodyPr wrap="square" rtlCol="0">
            <a:spAutoFit/>
          </a:bodyPr>
          <a:lstStyle/>
          <a:p>
            <a:pPr lvl="0" algn="ctr" fontAlgn="base">
              <a:spcBef>
                <a:spcPct val="0"/>
              </a:spcBef>
              <a:spcAft>
                <a:spcPct val="0"/>
              </a:spcAft>
            </a:pPr>
            <a:r>
              <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rPr>
              <a:t>Have the </a:t>
            </a:r>
            <a:r>
              <a:rPr lang="en-US" altLang="en-US" sz="2400" b="1" dirty="0" smtClean="0">
                <a:solidFill>
                  <a:srgbClr val="E2AC00"/>
                </a:solidFill>
                <a:latin typeface="Arial" panose="020B0604020202020204" pitchFamily="34" charset="0"/>
                <a:ea typeface="ＭＳ Ｐゴシック" pitchFamily="34" charset="-128"/>
                <a:cs typeface="Arial" panose="020B0604020202020204" pitchFamily="34" charset="0"/>
              </a:rPr>
              <a:t>highest rate of disability</a:t>
            </a:r>
            <a:r>
              <a:rPr lang="en-US" altLang="en-US" sz="2400" b="1" dirty="0" smtClean="0">
                <a:solidFill>
                  <a:prstClr val="black"/>
                </a:solidFill>
                <a:latin typeface="Arial" panose="020B0604020202020204" pitchFamily="34" charset="0"/>
                <a:ea typeface="ＭＳ Ｐゴシック" pitchFamily="34" charset="-128"/>
                <a:cs typeface="Arial" panose="020B0604020202020204" pitchFamily="34" charset="0"/>
              </a:rPr>
              <a:t> </a:t>
            </a:r>
            <a:r>
              <a:rPr lang="en-US" altLang="en-US" sz="2400" b="1" dirty="0">
                <a:solidFill>
                  <a:prstClr val="black"/>
                </a:solidFill>
                <a:latin typeface="Arial" panose="020B0604020202020204" pitchFamily="34" charset="0"/>
                <a:ea typeface="ＭＳ Ｐゴシック" pitchFamily="34" charset="-128"/>
                <a:cs typeface="Arial" panose="020B0604020202020204" pitchFamily="34" charset="0"/>
              </a:rPr>
              <a:t>of all minority groups in Arizona (13.4%) and the most barriers to access</a:t>
            </a:r>
          </a:p>
        </p:txBody>
      </p:sp>
      <p:sp>
        <p:nvSpPr>
          <p:cNvPr id="29" name="Rectangle 28"/>
          <p:cNvSpPr/>
          <p:nvPr/>
        </p:nvSpPr>
        <p:spPr>
          <a:xfrm>
            <a:off x="533400" y="531674"/>
            <a:ext cx="5943600" cy="830997"/>
          </a:xfrm>
          <a:prstGeom prst="rect">
            <a:avLst/>
          </a:prstGeom>
        </p:spPr>
        <p:txBody>
          <a:bodyPr wrap="square">
            <a:spAutoFit/>
          </a:bodyPr>
          <a:lstStyle/>
          <a:p>
            <a:pPr lvl="0" algn="ctr" fontAlgn="base">
              <a:spcBef>
                <a:spcPct val="0"/>
              </a:spcBef>
              <a:spcAft>
                <a:spcPct val="0"/>
              </a:spcAft>
            </a:pPr>
            <a:r>
              <a:rPr lang="en-US" altLang="en-US" sz="4800" b="1" dirty="0" smtClean="0">
                <a:solidFill>
                  <a:prstClr val="black"/>
                </a:solidFill>
                <a:latin typeface="Arial" panose="020B0604020202020204" pitchFamily="34" charset="0"/>
                <a:ea typeface="ＭＳ Ｐゴシック" pitchFamily="34" charset="-128"/>
                <a:cs typeface="Arial" panose="020B0604020202020204" pitchFamily="34" charset="0"/>
              </a:rPr>
              <a:t>Tribal Communities</a:t>
            </a:r>
            <a:endParaRPr lang="en-US" altLang="en-US" sz="4800" b="1" dirty="0">
              <a:solidFill>
                <a:prstClr val="black"/>
              </a:solidFill>
              <a:latin typeface="Arial" panose="020B0604020202020204" pitchFamily="34" charset="0"/>
              <a:ea typeface="ＭＳ Ｐゴシック" pitchFamily="34" charset="-128"/>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2242954"/>
            <a:ext cx="3961330" cy="2970997"/>
          </a:xfrm>
          <a:prstGeom prst="rect">
            <a:avLst/>
          </a:prstGeom>
        </p:spPr>
      </p:pic>
      <p:sp>
        <p:nvSpPr>
          <p:cNvPr id="4" name="Rectangle 3"/>
          <p:cNvSpPr/>
          <p:nvPr/>
        </p:nvSpPr>
        <p:spPr>
          <a:xfrm>
            <a:off x="4724400" y="4419600"/>
            <a:ext cx="3581400" cy="646331"/>
          </a:xfrm>
          <a:prstGeom prst="rect">
            <a:avLst/>
          </a:prstGeom>
          <a:solidFill>
            <a:schemeClr val="bg1"/>
          </a:solidFill>
        </p:spPr>
        <p:txBody>
          <a:bodyPr wrap="square">
            <a:spAutoFit/>
          </a:bodyPr>
          <a:lstStyle/>
          <a:p>
            <a:r>
              <a:rPr lang="en-US" b="1" dirty="0" smtClean="0">
                <a:latin typeface="Helvetica" panose="020B0604020202020204" pitchFamily="34" charset="0"/>
                <a:cs typeface="Helvetica" panose="020B0604020202020204" pitchFamily="34" charset="0"/>
              </a:rPr>
              <a:t>Angelina and youth from </a:t>
            </a:r>
          </a:p>
          <a:p>
            <a:r>
              <a:rPr lang="en-US" b="1" dirty="0" smtClean="0">
                <a:latin typeface="Helvetica" panose="020B0604020202020204" pitchFamily="34" charset="0"/>
                <a:cs typeface="Helvetica" panose="020B0604020202020204" pitchFamily="34" charset="0"/>
              </a:rPr>
              <a:t>her Hopi Tribe</a:t>
            </a:r>
            <a:endParaRPr lang="en-US"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4763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Blue_With_White_Cloud_Border_templat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Custom 64">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002060"/>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hite with Courier font for code slides">
  <a:themeElements>
    <a:clrScheme name="Custom 64">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002060"/>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D45093-9C65-46FB-9332-B88902DC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1_Blue_With_White_Cloud_Border_template_Segoe</Template>
  <TotalTime>2248</TotalTime>
  <Words>1557</Words>
  <Application>Microsoft Office PowerPoint</Application>
  <PresentationFormat>On-screen Show (4:3)</PresentationFormat>
  <Paragraphs>219</Paragraphs>
  <Slides>22</Slides>
  <Notes>22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22</vt:i4>
      </vt:variant>
    </vt:vector>
  </HeadingPairs>
  <TitlesOfParts>
    <vt:vector size="34" baseType="lpstr">
      <vt:lpstr>ＭＳ Ｐゴシック</vt:lpstr>
      <vt:lpstr>Arial</vt:lpstr>
      <vt:lpstr>Calibri</vt:lpstr>
      <vt:lpstr>Courier New</vt:lpstr>
      <vt:lpstr>Franklin Gothic Medium</vt:lpstr>
      <vt:lpstr>Helvetica</vt:lpstr>
      <vt:lpstr>Optima LT Std</vt:lpstr>
      <vt:lpstr>Wingdings</vt:lpstr>
      <vt:lpstr>1_Blue_With_White_Cloud_Border_template_Segoe</vt:lpstr>
      <vt:lpstr>White with Courier font for code slides</vt:lpstr>
      <vt:lpstr>1_White with Courier font for code slides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Adams, Michele, E (Shelly)</dc:creator>
  <cp:lastModifiedBy>McFadden, Erica S</cp:lastModifiedBy>
  <cp:revision>231</cp:revision>
  <cp:lastPrinted>2015-11-27T17:33:59Z</cp:lastPrinted>
  <dcterms:created xsi:type="dcterms:W3CDTF">2012-03-20T20:58:37Z</dcterms:created>
  <dcterms:modified xsi:type="dcterms:W3CDTF">2017-09-26T18:29:06Z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TC102867179990</vt:lpwstr>
  </property>
</Properties>
</file>